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Nunito"/>
      <p:regular r:id="rId22"/>
      <p:bold r:id="rId23"/>
      <p:italic r:id="rId24"/>
      <p:boldItalic r:id="rId25"/>
    </p:embeddedFont>
    <p:embeddedFont>
      <p:font typeface="Bebas Neu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D61B3F-9182-4915-A845-2F39FBFE7E70}">
  <a:tblStyle styleId="{F4D61B3F-9182-4915-A845-2F39FBFE7E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regular.fntdata"/><Relationship Id="rId21" Type="http://schemas.openxmlformats.org/officeDocument/2006/relationships/slide" Target="slides/slide15.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BebasNeue-regular.fntdata"/><Relationship Id="rId25"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20b6a5ddd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20b6a5ddd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Attributes for Platform-Attribute Lift Analysis:</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Original</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Content</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Price</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Connection</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Quality</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Interface</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626F82"/>
                </a:solidFill>
                <a:highlight>
                  <a:srgbClr val="F7F7F7"/>
                </a:highlight>
                <a:latin typeface="Courier New"/>
                <a:ea typeface="Courier New"/>
                <a:cs typeface="Courier New"/>
                <a:sym typeface="Courier New"/>
              </a:rPr>
              <a:t>Ads</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Platforms:</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netflix</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hulu</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YouTube</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disney</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paramount</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hbomax</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sling</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amazon</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626F82"/>
                </a:solidFill>
                <a:highlight>
                  <a:srgbClr val="F7F7F7"/>
                </a:highlight>
                <a:latin typeface="Courier New"/>
                <a:ea typeface="Courier New"/>
                <a:cs typeface="Courier New"/>
                <a:sym typeface="Courier New"/>
              </a:rPr>
              <a:t>apple</a:t>
            </a:r>
            <a:endParaRPr sz="1150">
              <a:solidFill>
                <a:srgbClr val="626F82"/>
              </a:solidFill>
              <a:highlight>
                <a:srgbClr val="F7F7F7"/>
              </a:highlight>
              <a:latin typeface="Courier New"/>
              <a:ea typeface="Courier New"/>
              <a:cs typeface="Courier New"/>
              <a:sym typeface="Courier New"/>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7146e2c9e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7146e2c9e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All positive sentiments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7cdf4dc15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7cdf4dc15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Left: Sentiment scores for all the platforms are positive from 0.24 to 0.41, so we concluded that there are no significant insights that we can draw from the table.</a:t>
            </a:r>
            <a:endParaRPr sz="900">
              <a:solidFill>
                <a:schemeClr val="dk1"/>
              </a:solidFill>
              <a:latin typeface="Nunito"/>
              <a:ea typeface="Nunito"/>
              <a:cs typeface="Nunito"/>
              <a:sym typeface="Nunito"/>
            </a:endParaRPr>
          </a:p>
          <a:p>
            <a:pPr indent="-285750" lvl="0" marL="457200" rtl="0" algn="l">
              <a:lnSpc>
                <a:spcPct val="115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So we decided to dive deeper into this analysis by, instead of looking at the magnitude of the sentiments, to look at the proportion of negative and positive comments out of the comments that mention only each platform. We discovered that Netflix came second place for the proportion of negative comments. </a:t>
            </a:r>
            <a:endParaRPr sz="900">
              <a:solidFill>
                <a:schemeClr val="dk1"/>
              </a:solidFill>
              <a:latin typeface="Nunito"/>
              <a:ea typeface="Nunito"/>
              <a:cs typeface="Nunito"/>
              <a:sym typeface="Nuni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7146e2c9e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7146e2c9e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chemeClr val="dk1"/>
              </a:buClr>
              <a:buSzPts val="900"/>
              <a:buChar char="-"/>
            </a:pPr>
            <a:r>
              <a:rPr lang="en" sz="900">
                <a:solidFill>
                  <a:schemeClr val="dk1"/>
                </a:solidFill>
              </a:rPr>
              <a:t>We also conducted sentiment analysis of the attributes for each platform and almost all the sentiments were positive.</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Out of all the attributes, the proportion of negative comments of Netflix are relatively high for the ‘Family’ and ‘Original’ attributes. Each of these tables show the top 3 platforms with higher negative comments.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Family</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In the earlier Topic modeling slides, we found that ‘dark’ was included in the ‘content’ topic. From the table, we can see that there are relatively more negative comments about the family attribute. On the other hand, Disney and Hulu are known to be more family-friendly, which we assumed was why they were not included in the top 3. So this shows how there is a chance of Netflix losing certain subscribers to those family-friendlier platforms.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Original</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From the table on the right, we can see that netflix ranks 2nd place for the highest proportion of negative comments about original contents. So we looked into the originals of each of the platforms and found out that netflix actually had the greatest number of original contents. The number of more than all the others’ combined. So we wanted to what aspect of the Netflix’s originals showed areas of improvement and this led to our further investigation about the original content of the platforms.</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Lastly, how HBO Max and Amazon are commented about the same attributes in a similar way may underline that they are potential competitors.</a:t>
            </a:r>
            <a:endParaRPr sz="900">
              <a:solidFill>
                <a:schemeClr val="dk1"/>
              </a:solidFill>
            </a:endParaRPr>
          </a:p>
          <a:p>
            <a:pPr indent="0" lvl="0" marL="0" rtl="0" algn="l">
              <a:spcBef>
                <a:spcPts val="1200"/>
              </a:spcBef>
              <a:spcAft>
                <a:spcPts val="0"/>
              </a:spcAft>
              <a:buNone/>
            </a:pPr>
            <a:r>
              <a:t/>
            </a:r>
            <a:endParaRPr sz="9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7146e2c9e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7146e2c9e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original content is one of the most important features in the TV streaming market. Based on the previous analysis, we decided to compare </a:t>
            </a:r>
            <a:r>
              <a:rPr lang="en">
                <a:solidFill>
                  <a:schemeClr val="dk1"/>
                </a:solidFill>
              </a:rPr>
              <a:t>sentiment scores with IMDb rating of </a:t>
            </a:r>
            <a:r>
              <a:rPr lang="en"/>
              <a:t>the entire original contents of each platform. The overall trend of this relationship seems to be proportional. We could see that Netfilx’s relatively low scores for both IMDB and sentiment. One issue we thought of is that Netflix might be focusing less on the quality of the contents, compared to the quantity of the contents, </a:t>
            </a:r>
            <a:r>
              <a:rPr lang="en">
                <a:solidFill>
                  <a:schemeClr val="dk1"/>
                </a:solidFill>
              </a:rPr>
              <a:t>which is about 4 times more than the sum of all other streaming services’. 1918 vs 523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7cdf4dc15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7cdf4dc15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rPr>
              <a:t>any other relevant information regarding netflix dominance, concluding statements</a:t>
            </a:r>
            <a:endParaRPr sz="900">
              <a:solidFill>
                <a:schemeClr val="dk1"/>
              </a:solidFill>
            </a:endParaRPr>
          </a:p>
          <a:p>
            <a:pPr indent="0" lvl="0" marL="0" rtl="0" algn="l">
              <a:lnSpc>
                <a:spcPct val="115000"/>
              </a:lnSpc>
              <a:spcBef>
                <a:spcPts val="1200"/>
              </a:spcBef>
              <a:spcAft>
                <a:spcPts val="0"/>
              </a:spcAft>
              <a:buNone/>
            </a:pPr>
            <a:r>
              <a:rPr lang="en" sz="900">
                <a:solidFill>
                  <a:schemeClr val="dk1"/>
                </a:solidFill>
              </a:rPr>
              <a:t>Netflix is still one of the most popular platforms , should not rely on their first mover advantage</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en" sz="900">
                <a:solidFill>
                  <a:schemeClr val="dk1"/>
                </a:solidFill>
              </a:rPr>
              <a:t>Focus on quality over quantity in their original content</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The attributes are average compared to the competitors. So improving in any of these will be good (live, connection, etc.)</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Biggest competitors: HBOMAX and Amazon</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Develop Recommendation System for Platforms → beneficial for people!!!!!</a:t>
            </a:r>
            <a:endParaRPr sz="9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7cdf4dc15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7cdf4dc15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Attributes for Platform-Attribute Lift Analysis:</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Original</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Content</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Price</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Connection</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Quality</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Interface</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626F82"/>
                </a:solidFill>
                <a:highlight>
                  <a:srgbClr val="F7F7F7"/>
                </a:highlight>
                <a:latin typeface="Courier New"/>
                <a:ea typeface="Courier New"/>
                <a:cs typeface="Courier New"/>
                <a:sym typeface="Courier New"/>
              </a:rPr>
              <a:t>Ads</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Platforms:</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netflix</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hulu</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YouTube</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disney</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paramount</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hbomax</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sling</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626F82"/>
                </a:solidFill>
                <a:highlight>
                  <a:srgbClr val="F7F7F7"/>
                </a:highlight>
                <a:latin typeface="Courier New"/>
                <a:ea typeface="Courier New"/>
                <a:cs typeface="Courier New"/>
                <a:sym typeface="Courier New"/>
              </a:rPr>
              <a:t>amazon</a:t>
            </a:r>
            <a:endParaRPr sz="1150">
              <a:solidFill>
                <a:srgbClr val="626F82"/>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150">
                <a:solidFill>
                  <a:srgbClr val="626F82"/>
                </a:solidFill>
                <a:highlight>
                  <a:srgbClr val="F7F7F7"/>
                </a:highlight>
                <a:latin typeface="Courier New"/>
                <a:ea typeface="Courier New"/>
                <a:cs typeface="Courier New"/>
                <a:sym typeface="Courier New"/>
              </a:rPr>
              <a:t>apple</a:t>
            </a:r>
            <a:endParaRPr sz="1150">
              <a:solidFill>
                <a:srgbClr val="626F82"/>
              </a:solidFill>
              <a:highlight>
                <a:srgbClr val="F7F7F7"/>
              </a:highlight>
              <a:latin typeface="Courier New"/>
              <a:ea typeface="Courier New"/>
              <a:cs typeface="Courier New"/>
              <a:sym typeface="Courier Ne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20b6a5ddd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f20b6a5ddd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7cdf4dc1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7cdf4dc1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7cdf4dc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f7cdf4dc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70d1fde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70d1fde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does it matter?</a:t>
            </a:r>
            <a:endParaRPr/>
          </a:p>
          <a:p>
            <a:pPr indent="-298450" lvl="0" marL="457200" rtl="0" algn="l">
              <a:spcBef>
                <a:spcPts val="0"/>
              </a:spcBef>
              <a:spcAft>
                <a:spcPts val="0"/>
              </a:spcAft>
              <a:buSzPts val="1100"/>
              <a:buChar char="-"/>
            </a:pPr>
            <a:r>
              <a:rPr lang="en"/>
              <a:t>Netflix is one of the oldest streaming companies as it was started in 2007 and the advantages they had before which contributed to their rise may be not be as </a:t>
            </a:r>
            <a:r>
              <a:rPr lang="en"/>
              <a:t>advantageous</a:t>
            </a:r>
            <a:r>
              <a:rPr lang="en"/>
              <a:t> now as other companies such as hulu, hbomax, paramount and other streaming platforms are on the rise as well</a:t>
            </a:r>
            <a:endParaRPr/>
          </a:p>
          <a:p>
            <a:pPr indent="-298450" lvl="0" marL="457200" rtl="0" algn="l">
              <a:spcBef>
                <a:spcPts val="0"/>
              </a:spcBef>
              <a:spcAft>
                <a:spcPts val="0"/>
              </a:spcAft>
              <a:buSzPts val="1100"/>
              <a:buChar char="-"/>
            </a:pPr>
            <a:r>
              <a:rPr lang="en"/>
              <a:t>This overcoming of d</a:t>
            </a:r>
            <a:r>
              <a:rPr lang="en"/>
              <a:t>ominance</a:t>
            </a:r>
            <a:r>
              <a:rPr lang="en"/>
              <a:t> of other streaming services may </a:t>
            </a:r>
            <a:r>
              <a:rPr lang="en"/>
              <a:t>eventually</a:t>
            </a:r>
            <a:r>
              <a:rPr lang="en"/>
              <a:t> impact Netflix itself and also its </a:t>
            </a:r>
            <a:r>
              <a:rPr lang="en"/>
              <a:t>subscribers as well and since they may want to improve their streaming in order to stay on trend with their competitors</a:t>
            </a:r>
            <a:endParaRPr/>
          </a:p>
          <a:p>
            <a:pPr indent="-298450" lvl="0" marL="457200" rtl="0" algn="l">
              <a:spcBef>
                <a:spcPts val="0"/>
              </a:spcBef>
              <a:spcAft>
                <a:spcPts val="0"/>
              </a:spcAft>
              <a:buSzPts val="1100"/>
              <a:buChar char="-"/>
            </a:pPr>
            <a:r>
              <a:rPr lang="en"/>
              <a:t>This problem can also impact competitors and can affect their subscribers as well and competitors can learn from Netflix’s </a:t>
            </a:r>
            <a:r>
              <a:rPr lang="en"/>
              <a:t>techniques </a:t>
            </a:r>
            <a:r>
              <a:rPr lang="en"/>
              <a:t>on how to be more </a:t>
            </a:r>
            <a:r>
              <a:rPr lang="en"/>
              <a:t>attractive</a:t>
            </a:r>
            <a:r>
              <a:rPr lang="en"/>
              <a:t> to subscribers by improving their own content and giving them more of an edge</a:t>
            </a:r>
            <a:endParaRPr/>
          </a:p>
          <a:p>
            <a:pPr indent="0" lvl="0" marL="0" rtl="0" algn="l">
              <a:spcBef>
                <a:spcPts val="0"/>
              </a:spcBef>
              <a:spcAft>
                <a:spcPts val="0"/>
              </a:spcAft>
              <a:buNone/>
            </a:pPr>
            <a:r>
              <a:rPr lang="en"/>
              <a:t>What made us do this and why it matters for us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7cdf4dc1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7cdf4dc1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Scraping and Cleaning</a:t>
            </a:r>
            <a:endParaRPr>
              <a:solidFill>
                <a:schemeClr val="dk1"/>
              </a:solidFill>
            </a:endParaRPr>
          </a:p>
          <a:p>
            <a:pPr indent="0" lvl="0" marL="0" rtl="0" algn="l">
              <a:spcBef>
                <a:spcPts val="0"/>
              </a:spcBef>
              <a:spcAft>
                <a:spcPts val="0"/>
              </a:spcAft>
              <a:buNone/>
            </a:pPr>
            <a:r>
              <a:rPr lang="en">
                <a:solidFill>
                  <a:schemeClr val="dk1"/>
                </a:solidFill>
              </a:rPr>
              <a:t>How else we were able to clean/scrape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180,000 comments from 2020-2021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Sentiment analysis -remove stop words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comments that compare multiple service together only sentiment on each of the services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Comments ^ we will analyze sentiment analysis for that word and proceeding 2 words and take the sentiment of that sentence - comment has more than 2 platform and pro</a:t>
            </a:r>
            <a:endParaRPr>
              <a:solidFill>
                <a:schemeClr val="dk1"/>
              </a:solidFill>
            </a:endParaRPr>
          </a:p>
          <a:p>
            <a:pPr indent="0" lvl="0" marL="0" rtl="0" algn="l">
              <a:spcBef>
                <a:spcPts val="0"/>
              </a:spcBef>
              <a:spcAft>
                <a:spcPts val="0"/>
              </a:spcAft>
              <a:buNone/>
            </a:pPr>
            <a:r>
              <a:rPr lang="en">
                <a:solidFill>
                  <a:schemeClr val="dk1"/>
                </a:solidFill>
              </a:rPr>
              <a:t>And index -2 and index +2 and do sentiment analysis for that comment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18a93a00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18a93a00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Topic modelling for Cord Cutters subreddit using LDA</a:t>
            </a:r>
            <a:endParaRPr/>
          </a:p>
          <a:p>
            <a:pPr indent="-298450" lvl="0" marL="457200" rtl="0" algn="l">
              <a:spcBef>
                <a:spcPts val="0"/>
              </a:spcBef>
              <a:spcAft>
                <a:spcPts val="0"/>
              </a:spcAft>
              <a:buSzPts val="1100"/>
              <a:buChar char="-"/>
            </a:pPr>
            <a:r>
              <a:rPr lang="en"/>
              <a:t>3 main topics</a:t>
            </a:r>
            <a:endParaRPr/>
          </a:p>
          <a:p>
            <a:pPr indent="-298450" lvl="1" marL="914400" rtl="0" algn="l">
              <a:spcBef>
                <a:spcPts val="0"/>
              </a:spcBef>
              <a:spcAft>
                <a:spcPts val="0"/>
              </a:spcAft>
              <a:buSzPts val="1100"/>
              <a:buChar char="-"/>
            </a:pPr>
            <a:r>
              <a:rPr lang="en"/>
              <a:t>Green: talking about traditional cable/tv experience (cable, antenna, tv)</a:t>
            </a:r>
            <a:endParaRPr/>
          </a:p>
          <a:p>
            <a:pPr indent="-298450" lvl="1" marL="914400" rtl="0" algn="l">
              <a:spcBef>
                <a:spcPts val="0"/>
              </a:spcBef>
              <a:spcAft>
                <a:spcPts val="0"/>
              </a:spcAft>
              <a:buSzPts val="1100"/>
              <a:buChar char="-"/>
            </a:pPr>
            <a:r>
              <a:rPr lang="en"/>
              <a:t>Orange: streaming services &amp; their pricing (hbomax, netflix, amazon, price)</a:t>
            </a:r>
            <a:endParaRPr/>
          </a:p>
          <a:p>
            <a:pPr indent="-298450" lvl="1" marL="914400" rtl="0" algn="l">
              <a:spcBef>
                <a:spcPts val="0"/>
              </a:spcBef>
              <a:spcAft>
                <a:spcPts val="0"/>
              </a:spcAft>
              <a:buSzPts val="1100"/>
              <a:buChar char="-"/>
            </a:pPr>
            <a:r>
              <a:rPr lang="en"/>
              <a:t>Blue: talking about services that offer hardware devices for streaming and their quality (apple tv &amp; roku)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7cdf4dc1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7cdf4dc1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Topic modelling for only comments containing Netflix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3 main topics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Green: talking about the company as a whole so about the platform, market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Orange: talking about their content, cancelled shows (shows, episodes)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Blue: talking about netflix in relation to other streaming services and their attributes (netflix, hulu, amazon)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18a93a00e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18a93a00e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POTENTIAL COMPETITORS - amazon, hbomax</a:t>
            </a:r>
            <a:endParaRPr/>
          </a:p>
          <a:p>
            <a:pPr indent="-298450" lvl="0" marL="457200" rtl="0" algn="l">
              <a:spcBef>
                <a:spcPts val="0"/>
              </a:spcBef>
              <a:spcAft>
                <a:spcPts val="0"/>
              </a:spcAft>
              <a:buSzPts val="1100"/>
              <a:buChar char="-"/>
            </a:pPr>
            <a:r>
              <a:rPr lang="en"/>
              <a:t>Close cluster - disney, hulu</a:t>
            </a:r>
            <a:endParaRPr/>
          </a:p>
          <a:p>
            <a:pPr indent="-298450" lvl="0" marL="457200" rtl="0" algn="l">
              <a:spcBef>
                <a:spcPts val="0"/>
              </a:spcBef>
              <a:spcAft>
                <a:spcPts val="0"/>
              </a:spcAft>
              <a:buSzPts val="1100"/>
              <a:buChar char="-"/>
            </a:pPr>
            <a:r>
              <a:rPr lang="en"/>
              <a:t>Potential switching behaviours between clusters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7.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jpg"/><Relationship Id="rId4" Type="http://schemas.openxmlformats.org/officeDocument/2006/relationships/image" Target="../media/image2.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9.png"/><Relationship Id="rId10" Type="http://schemas.openxmlformats.org/officeDocument/2006/relationships/image" Target="../media/image3.png"/><Relationship Id="rId9" Type="http://schemas.openxmlformats.org/officeDocument/2006/relationships/image" Target="../media/image5.png"/><Relationship Id="rId5" Type="http://schemas.openxmlformats.org/officeDocument/2006/relationships/image" Target="../media/image23.jp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7.png"/><Relationship Id="rId8"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32.jpg"/><Relationship Id="rId7"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jpg"/><Relationship Id="rId4" Type="http://schemas.openxmlformats.org/officeDocument/2006/relationships/image" Target="../media/image7.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566625" y="4055150"/>
            <a:ext cx="1410499" cy="793400"/>
          </a:xfrm>
          <a:prstGeom prst="rect">
            <a:avLst/>
          </a:prstGeom>
          <a:noFill/>
          <a:ln>
            <a:noFill/>
          </a:ln>
        </p:spPr>
      </p:pic>
      <p:pic>
        <p:nvPicPr>
          <p:cNvPr id="55" name="Google Shape;55;p13"/>
          <p:cNvPicPr preferRelativeResize="0"/>
          <p:nvPr/>
        </p:nvPicPr>
        <p:blipFill>
          <a:blip r:embed="rId4">
            <a:alphaModFix/>
          </a:blip>
          <a:stretch>
            <a:fillRect/>
          </a:stretch>
        </p:blipFill>
        <p:spPr>
          <a:xfrm>
            <a:off x="4768300" y="-7075"/>
            <a:ext cx="5640300" cy="5150575"/>
          </a:xfrm>
          <a:prstGeom prst="rect">
            <a:avLst/>
          </a:prstGeom>
          <a:noFill/>
          <a:ln>
            <a:noFill/>
          </a:ln>
        </p:spPr>
      </p:pic>
      <p:sp>
        <p:nvSpPr>
          <p:cNvPr id="56" name="Google Shape;56;p13"/>
          <p:cNvSpPr txBox="1"/>
          <p:nvPr>
            <p:ph type="ctrTitle"/>
          </p:nvPr>
        </p:nvSpPr>
        <p:spPr>
          <a:xfrm>
            <a:off x="184125" y="816450"/>
            <a:ext cx="6385200" cy="1842900"/>
          </a:xfrm>
          <a:prstGeom prst="rect">
            <a:avLst/>
          </a:prstGeom>
          <a:ln>
            <a:noFill/>
          </a:ln>
        </p:spPr>
        <p:txBody>
          <a:bodyPr anchorCtr="0" anchor="b" bIns="91425" lIns="91425" spcFirstLastPara="1" rIns="91425" wrap="square" tIns="91425">
            <a:normAutofit/>
          </a:bodyPr>
          <a:lstStyle/>
          <a:p>
            <a:pPr indent="0" lvl="0" marL="0" rtl="0" algn="l">
              <a:spcBef>
                <a:spcPts val="0"/>
              </a:spcBef>
              <a:spcAft>
                <a:spcPts val="0"/>
              </a:spcAft>
              <a:buSzPts val="1100"/>
              <a:buNone/>
            </a:pPr>
            <a:r>
              <a:rPr lang="en" sz="4020">
                <a:solidFill>
                  <a:srgbClr val="CC0000"/>
                </a:solidFill>
                <a:latin typeface="Bebas Neue"/>
                <a:ea typeface="Bebas Neue"/>
                <a:cs typeface="Bebas Neue"/>
                <a:sym typeface="Bebas Neue"/>
              </a:rPr>
              <a:t>Netflix</a:t>
            </a:r>
            <a:r>
              <a:rPr lang="en" sz="4020">
                <a:solidFill>
                  <a:schemeClr val="lt1"/>
                </a:solidFill>
                <a:latin typeface="Bebas Neue"/>
                <a:ea typeface="Bebas Neue"/>
                <a:cs typeface="Bebas Neue"/>
                <a:sym typeface="Bebas Neue"/>
              </a:rPr>
              <a:t>: market dominance in </a:t>
            </a:r>
            <a:br>
              <a:rPr lang="en" sz="4020">
                <a:solidFill>
                  <a:schemeClr val="lt1"/>
                </a:solidFill>
                <a:latin typeface="Bebas Neue"/>
                <a:ea typeface="Bebas Neue"/>
                <a:cs typeface="Bebas Neue"/>
                <a:sym typeface="Bebas Neue"/>
              </a:rPr>
            </a:br>
            <a:r>
              <a:rPr lang="en" sz="4020">
                <a:solidFill>
                  <a:schemeClr val="lt1"/>
                </a:solidFill>
                <a:latin typeface="Bebas Neue"/>
                <a:ea typeface="Bebas Neue"/>
                <a:cs typeface="Bebas Neue"/>
                <a:sym typeface="Bebas Neue"/>
              </a:rPr>
              <a:t>the streaming services industry</a:t>
            </a:r>
            <a:endParaRPr sz="5520">
              <a:solidFill>
                <a:schemeClr val="lt1"/>
              </a:solidFill>
              <a:latin typeface="Bebas Neue"/>
              <a:ea typeface="Bebas Neue"/>
              <a:cs typeface="Bebas Neue"/>
              <a:sym typeface="Bebas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nvSpPr>
        <p:spPr>
          <a:xfrm>
            <a:off x="467100" y="559800"/>
            <a:ext cx="7678200" cy="646500"/>
          </a:xfrm>
          <a:prstGeom prst="rect">
            <a:avLst/>
          </a:prstGeom>
          <a:noFill/>
          <a:ln>
            <a:noFill/>
          </a:ln>
        </p:spPr>
        <p:txBody>
          <a:bodyPr anchorCtr="0" anchor="t" bIns="91425" lIns="91425" spcFirstLastPara="1" rIns="91425" wrap="square" tIns="91425">
            <a:spAutoFit/>
          </a:bodyPr>
          <a:lstStyle/>
          <a:p>
            <a:pPr indent="457200" lvl="0" marL="0" rtl="0" algn="ctr">
              <a:lnSpc>
                <a:spcPct val="115000"/>
              </a:lnSpc>
              <a:spcBef>
                <a:spcPts val="0"/>
              </a:spcBef>
              <a:spcAft>
                <a:spcPts val="1200"/>
              </a:spcAft>
              <a:buNone/>
            </a:pPr>
            <a:r>
              <a:rPr lang="en" sz="3000">
                <a:solidFill>
                  <a:schemeClr val="lt1"/>
                </a:solidFill>
                <a:latin typeface="Nunito"/>
                <a:ea typeface="Nunito"/>
                <a:cs typeface="Nunito"/>
                <a:sym typeface="Nunito"/>
              </a:rPr>
              <a:t>Sentiment Analysis</a:t>
            </a:r>
            <a:endParaRPr sz="3000">
              <a:solidFill>
                <a:schemeClr val="lt1"/>
              </a:solidFill>
              <a:latin typeface="Nunito"/>
              <a:ea typeface="Nunito"/>
              <a:cs typeface="Nunito"/>
              <a:sym typeface="Nunito"/>
            </a:endParaRPr>
          </a:p>
        </p:txBody>
      </p:sp>
      <p:sp>
        <p:nvSpPr>
          <p:cNvPr id="171" name="Google Shape;171;p22"/>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2"/>
          <p:cNvPicPr preferRelativeResize="0"/>
          <p:nvPr/>
        </p:nvPicPr>
        <p:blipFill>
          <a:blip r:embed="rId3">
            <a:alphaModFix/>
          </a:blip>
          <a:stretch>
            <a:fillRect/>
          </a:stretch>
        </p:blipFill>
        <p:spPr>
          <a:xfrm>
            <a:off x="8398080" y="255725"/>
            <a:ext cx="627145" cy="572700"/>
          </a:xfrm>
          <a:prstGeom prst="rect">
            <a:avLst/>
          </a:prstGeom>
          <a:noFill/>
          <a:ln>
            <a:noFill/>
          </a:ln>
        </p:spPr>
      </p:pic>
      <p:pic>
        <p:nvPicPr>
          <p:cNvPr id="173" name="Google Shape;173;p22"/>
          <p:cNvPicPr preferRelativeResize="0"/>
          <p:nvPr/>
        </p:nvPicPr>
        <p:blipFill>
          <a:blip r:embed="rId4">
            <a:alphaModFix/>
          </a:blip>
          <a:stretch>
            <a:fillRect/>
          </a:stretch>
        </p:blipFill>
        <p:spPr>
          <a:xfrm>
            <a:off x="532913" y="1097925"/>
            <a:ext cx="8078175" cy="3452897"/>
          </a:xfrm>
          <a:prstGeom prst="rect">
            <a:avLst/>
          </a:prstGeom>
          <a:noFill/>
          <a:ln>
            <a:noFill/>
          </a:ln>
        </p:spPr>
      </p:pic>
      <p:sp>
        <p:nvSpPr>
          <p:cNvPr id="174" name="Google Shape;174;p22"/>
          <p:cNvSpPr txBox="1"/>
          <p:nvPr>
            <p:ph type="title"/>
          </p:nvPr>
        </p:nvSpPr>
        <p:spPr>
          <a:xfrm>
            <a:off x="311700" y="172625"/>
            <a:ext cx="85206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latin typeface="Bebas Neue"/>
                <a:ea typeface="Bebas Neue"/>
                <a:cs typeface="Bebas Neue"/>
                <a:sym typeface="Bebas Neue"/>
              </a:rPr>
              <a:t>Association: platforms vs attributes</a:t>
            </a:r>
            <a:endParaRPr sz="3520">
              <a:latin typeface="Bebas Neue"/>
              <a:ea typeface="Bebas Neue"/>
              <a:cs typeface="Bebas Neue"/>
              <a:sym typeface="Bebas Neue"/>
            </a:endParaRPr>
          </a:p>
        </p:txBody>
      </p:sp>
      <p:sp>
        <p:nvSpPr>
          <p:cNvPr id="175" name="Google Shape;175;p22"/>
          <p:cNvSpPr/>
          <p:nvPr/>
        </p:nvSpPr>
        <p:spPr>
          <a:xfrm>
            <a:off x="854925" y="2873075"/>
            <a:ext cx="6909300" cy="350400"/>
          </a:xfrm>
          <a:prstGeom prst="rect">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3"/>
          <p:cNvPicPr preferRelativeResize="0"/>
          <p:nvPr/>
        </p:nvPicPr>
        <p:blipFill>
          <a:blip r:embed="rId3">
            <a:alphaModFix/>
          </a:blip>
          <a:stretch>
            <a:fillRect/>
          </a:stretch>
        </p:blipFill>
        <p:spPr>
          <a:xfrm>
            <a:off x="8398080" y="255725"/>
            <a:ext cx="627145" cy="572700"/>
          </a:xfrm>
          <a:prstGeom prst="rect">
            <a:avLst/>
          </a:prstGeom>
          <a:noFill/>
          <a:ln>
            <a:noFill/>
          </a:ln>
        </p:spPr>
      </p:pic>
      <p:sp>
        <p:nvSpPr>
          <p:cNvPr id="182" name="Google Shape;182;p23"/>
          <p:cNvSpPr txBox="1"/>
          <p:nvPr>
            <p:ph type="title"/>
          </p:nvPr>
        </p:nvSpPr>
        <p:spPr>
          <a:xfrm>
            <a:off x="311700" y="172625"/>
            <a:ext cx="85206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latin typeface="Bebas Neue"/>
                <a:ea typeface="Bebas Neue"/>
                <a:cs typeface="Bebas Neue"/>
                <a:sym typeface="Bebas Neue"/>
              </a:rPr>
              <a:t>Sentiment analysis </a:t>
            </a:r>
            <a:r>
              <a:rPr lang="en" sz="3520">
                <a:latin typeface="Bebas Neue"/>
                <a:ea typeface="Bebas Neue"/>
                <a:cs typeface="Bebas Neue"/>
                <a:sym typeface="Bebas Neue"/>
              </a:rPr>
              <a:t>on</a:t>
            </a:r>
            <a:r>
              <a:rPr lang="en" sz="3520">
                <a:latin typeface="Bebas Neue"/>
                <a:ea typeface="Bebas Neue"/>
                <a:cs typeface="Bebas Neue"/>
                <a:sym typeface="Bebas Neue"/>
              </a:rPr>
              <a:t> individual platforms</a:t>
            </a:r>
            <a:endParaRPr sz="3520">
              <a:latin typeface="Bebas Neue"/>
              <a:ea typeface="Bebas Neue"/>
              <a:cs typeface="Bebas Neue"/>
              <a:sym typeface="Bebas Neue"/>
            </a:endParaRPr>
          </a:p>
        </p:txBody>
      </p:sp>
      <p:graphicFrame>
        <p:nvGraphicFramePr>
          <p:cNvPr id="183" name="Google Shape;183;p23"/>
          <p:cNvGraphicFramePr/>
          <p:nvPr/>
        </p:nvGraphicFramePr>
        <p:xfrm>
          <a:off x="1324500" y="911513"/>
          <a:ext cx="3000000" cy="3000000"/>
        </p:xfrm>
        <a:graphic>
          <a:graphicData uri="http://schemas.openxmlformats.org/drawingml/2006/table">
            <a:tbl>
              <a:tblPr>
                <a:noFill/>
                <a:tableStyleId>{F4D61B3F-9182-4915-A845-2F39FBFE7E70}</a:tableStyleId>
              </a:tblPr>
              <a:tblGrid>
                <a:gridCol w="1094875"/>
                <a:gridCol w="1094875"/>
              </a:tblGrid>
              <a:tr h="260200">
                <a:tc>
                  <a:txBody>
                    <a:bodyPr/>
                    <a:lstStyle/>
                    <a:p>
                      <a:pPr indent="0" lvl="0" marL="0" rtl="0" algn="l">
                        <a:spcBef>
                          <a:spcPts val="0"/>
                        </a:spcBef>
                        <a:spcAft>
                          <a:spcPts val="0"/>
                        </a:spcAft>
                        <a:buNone/>
                      </a:pPr>
                      <a:r>
                        <a:rPr b="1" lang="en" sz="1200">
                          <a:latin typeface="Bebas Neue"/>
                          <a:ea typeface="Bebas Neue"/>
                          <a:cs typeface="Bebas Neue"/>
                          <a:sym typeface="Bebas Neue"/>
                        </a:rPr>
                        <a:t>Platform</a:t>
                      </a:r>
                      <a:endParaRPr b="1"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b="1" lang="en" sz="1200">
                          <a:latin typeface="Bebas Neue"/>
                          <a:ea typeface="Bebas Neue"/>
                          <a:cs typeface="Bebas Neue"/>
                          <a:sym typeface="Bebas Neue"/>
                        </a:rPr>
                        <a:t>Score</a:t>
                      </a:r>
                      <a:endParaRPr b="1"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365750">
                <a:tc>
                  <a:txBody>
                    <a:bodyPr/>
                    <a:lstStyle/>
                    <a:p>
                      <a:pPr indent="0" lvl="0" marL="0" rtl="0" algn="l">
                        <a:spcBef>
                          <a:spcPts val="0"/>
                        </a:spcBef>
                        <a:spcAft>
                          <a:spcPts val="0"/>
                        </a:spcAft>
                        <a:buNone/>
                      </a:pPr>
                      <a:r>
                        <a:rPr lang="en" sz="1200">
                          <a:latin typeface="Bebas Neue"/>
                          <a:ea typeface="Bebas Neue"/>
                          <a:cs typeface="Bebas Neue"/>
                          <a:sym typeface="Bebas Neue"/>
                        </a:rPr>
                        <a:t>Amazon</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0.41</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50">
                <a:tc>
                  <a:txBody>
                    <a:bodyPr/>
                    <a:lstStyle/>
                    <a:p>
                      <a:pPr indent="0" lvl="0" marL="0" rtl="0" algn="l">
                        <a:spcBef>
                          <a:spcPts val="0"/>
                        </a:spcBef>
                        <a:spcAft>
                          <a:spcPts val="0"/>
                        </a:spcAft>
                        <a:buNone/>
                      </a:pPr>
                      <a:r>
                        <a:rPr lang="en" sz="1200">
                          <a:latin typeface="Bebas Neue"/>
                          <a:ea typeface="Bebas Neue"/>
                          <a:cs typeface="Bebas Neue"/>
                          <a:sym typeface="Bebas Neue"/>
                        </a:rPr>
                        <a:t>Peacock</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0.36</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50">
                <a:tc>
                  <a:txBody>
                    <a:bodyPr/>
                    <a:lstStyle/>
                    <a:p>
                      <a:pPr indent="0" lvl="0" marL="0" rtl="0" algn="l">
                        <a:spcBef>
                          <a:spcPts val="0"/>
                        </a:spcBef>
                        <a:spcAft>
                          <a:spcPts val="0"/>
                        </a:spcAft>
                        <a:buNone/>
                      </a:pPr>
                      <a:r>
                        <a:rPr lang="en" sz="1200">
                          <a:latin typeface="Bebas Neue"/>
                          <a:ea typeface="Bebas Neue"/>
                          <a:cs typeface="Bebas Neue"/>
                          <a:sym typeface="Bebas Neue"/>
                        </a:rPr>
                        <a:t>Apple</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0.34</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50">
                <a:tc>
                  <a:txBody>
                    <a:bodyPr/>
                    <a:lstStyle/>
                    <a:p>
                      <a:pPr indent="0" lvl="0" marL="0" rtl="0" algn="l">
                        <a:spcBef>
                          <a:spcPts val="0"/>
                        </a:spcBef>
                        <a:spcAft>
                          <a:spcPts val="0"/>
                        </a:spcAft>
                        <a:buNone/>
                      </a:pPr>
                      <a:r>
                        <a:rPr lang="en" sz="1200">
                          <a:latin typeface="Bebas Neue"/>
                          <a:ea typeface="Bebas Neue"/>
                          <a:cs typeface="Bebas Neue"/>
                          <a:sym typeface="Bebas Neue"/>
                        </a:rPr>
                        <a:t>Sling</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0.32</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50">
                <a:tc>
                  <a:txBody>
                    <a:bodyPr/>
                    <a:lstStyle/>
                    <a:p>
                      <a:pPr indent="0" lvl="0" marL="0" rtl="0" algn="l">
                        <a:spcBef>
                          <a:spcPts val="0"/>
                        </a:spcBef>
                        <a:spcAft>
                          <a:spcPts val="0"/>
                        </a:spcAft>
                        <a:buNone/>
                      </a:pPr>
                      <a:r>
                        <a:rPr lang="en" sz="1200">
                          <a:solidFill>
                            <a:srgbClr val="CC0000"/>
                          </a:solidFill>
                          <a:latin typeface="Bebas Neue"/>
                          <a:ea typeface="Bebas Neue"/>
                          <a:cs typeface="Bebas Neue"/>
                          <a:sym typeface="Bebas Neue"/>
                        </a:rPr>
                        <a:t>Netflix</a:t>
                      </a:r>
                      <a:endParaRPr sz="1200">
                        <a:solidFill>
                          <a:srgbClr val="CC0000"/>
                        </a:solidFill>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0.29</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50">
                <a:tc>
                  <a:txBody>
                    <a:bodyPr/>
                    <a:lstStyle/>
                    <a:p>
                      <a:pPr indent="0" lvl="0" marL="0" rtl="0" algn="l">
                        <a:spcBef>
                          <a:spcPts val="0"/>
                        </a:spcBef>
                        <a:spcAft>
                          <a:spcPts val="0"/>
                        </a:spcAft>
                        <a:buNone/>
                      </a:pPr>
                      <a:r>
                        <a:rPr lang="en" sz="1200">
                          <a:latin typeface="Bebas Neue"/>
                          <a:ea typeface="Bebas Neue"/>
                          <a:cs typeface="Bebas Neue"/>
                          <a:sym typeface="Bebas Neue"/>
                        </a:rPr>
                        <a:t>Hulu</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0.28</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50">
                <a:tc>
                  <a:txBody>
                    <a:bodyPr/>
                    <a:lstStyle/>
                    <a:p>
                      <a:pPr indent="0" lvl="0" marL="0" rtl="0" algn="l">
                        <a:spcBef>
                          <a:spcPts val="0"/>
                        </a:spcBef>
                        <a:spcAft>
                          <a:spcPts val="0"/>
                        </a:spcAft>
                        <a:buNone/>
                      </a:pPr>
                      <a:r>
                        <a:rPr lang="en" sz="1200">
                          <a:latin typeface="Bebas Neue"/>
                          <a:ea typeface="Bebas Neue"/>
                          <a:cs typeface="Bebas Neue"/>
                          <a:sym typeface="Bebas Neue"/>
                        </a:rPr>
                        <a:t>Paramount</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0.26</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50">
                <a:tc>
                  <a:txBody>
                    <a:bodyPr/>
                    <a:lstStyle/>
                    <a:p>
                      <a:pPr indent="0" lvl="0" marL="0" rtl="0" algn="l">
                        <a:spcBef>
                          <a:spcPts val="0"/>
                        </a:spcBef>
                        <a:spcAft>
                          <a:spcPts val="0"/>
                        </a:spcAft>
                        <a:buNone/>
                      </a:pPr>
                      <a:r>
                        <a:rPr lang="en" sz="1200">
                          <a:latin typeface="Bebas Neue"/>
                          <a:ea typeface="Bebas Neue"/>
                          <a:cs typeface="Bebas Neue"/>
                          <a:sym typeface="Bebas Neue"/>
                        </a:rPr>
                        <a:t>Hbomax</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0.25</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50">
                <a:tc>
                  <a:txBody>
                    <a:bodyPr/>
                    <a:lstStyle/>
                    <a:p>
                      <a:pPr indent="0" lvl="0" marL="0" rtl="0" algn="l">
                        <a:spcBef>
                          <a:spcPts val="0"/>
                        </a:spcBef>
                        <a:spcAft>
                          <a:spcPts val="0"/>
                        </a:spcAft>
                        <a:buNone/>
                      </a:pPr>
                      <a:r>
                        <a:rPr lang="en" sz="1200">
                          <a:latin typeface="Bebas Neue"/>
                          <a:ea typeface="Bebas Neue"/>
                          <a:cs typeface="Bebas Neue"/>
                          <a:sym typeface="Bebas Neue"/>
                        </a:rPr>
                        <a:t>Disney</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0.24</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184" name="Google Shape;184;p23"/>
          <p:cNvGraphicFramePr/>
          <p:nvPr/>
        </p:nvGraphicFramePr>
        <p:xfrm>
          <a:off x="4705600" y="911600"/>
          <a:ext cx="3000000" cy="3000000"/>
        </p:xfrm>
        <a:graphic>
          <a:graphicData uri="http://schemas.openxmlformats.org/drawingml/2006/table">
            <a:tbl>
              <a:tblPr>
                <a:noFill/>
                <a:tableStyleId>{F4D61B3F-9182-4915-A845-2F39FBFE7E70}</a:tableStyleId>
              </a:tblPr>
              <a:tblGrid>
                <a:gridCol w="1017875"/>
                <a:gridCol w="1017875"/>
                <a:gridCol w="1017875"/>
              </a:tblGrid>
              <a:tr h="298000">
                <a:tc>
                  <a:txBody>
                    <a:bodyPr/>
                    <a:lstStyle/>
                    <a:p>
                      <a:pPr indent="0" lvl="0" marL="0" rtl="0" algn="l">
                        <a:spcBef>
                          <a:spcPts val="0"/>
                        </a:spcBef>
                        <a:spcAft>
                          <a:spcPts val="0"/>
                        </a:spcAft>
                        <a:buNone/>
                      </a:pPr>
                      <a:r>
                        <a:rPr b="1" lang="en" sz="1200">
                          <a:latin typeface="Bebas Neue"/>
                          <a:ea typeface="Bebas Neue"/>
                          <a:cs typeface="Bebas Neue"/>
                          <a:sym typeface="Bebas Neue"/>
                        </a:rPr>
                        <a:t>Platform</a:t>
                      </a:r>
                      <a:endParaRPr b="1"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b="1" lang="en" sz="1200">
                          <a:latin typeface="Bebas Neue"/>
                          <a:ea typeface="Bebas Neue"/>
                          <a:cs typeface="Bebas Neue"/>
                          <a:sym typeface="Bebas Neue"/>
                        </a:rPr>
                        <a:t>Negative</a:t>
                      </a:r>
                      <a:endParaRPr b="1"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b="1" lang="en" sz="1200">
                          <a:latin typeface="Bebas Neue"/>
                          <a:ea typeface="Bebas Neue"/>
                          <a:cs typeface="Bebas Neue"/>
                          <a:sym typeface="Bebas Neue"/>
                        </a:rPr>
                        <a:t>Positive</a:t>
                      </a:r>
                      <a:endParaRPr b="1"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1265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Disney</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bas Neue"/>
                          <a:ea typeface="Bebas Neue"/>
                          <a:cs typeface="Bebas Neue"/>
                          <a:sym typeface="Bebas Neue"/>
                        </a:rPr>
                        <a:t>35.14%</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bas Neue"/>
                          <a:ea typeface="Bebas Neue"/>
                          <a:cs typeface="Bebas Neue"/>
                          <a:sym typeface="Bebas Neue"/>
                        </a:rPr>
                        <a:t>58.81%</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26575">
                <a:tc>
                  <a:txBody>
                    <a:bodyPr/>
                    <a:lstStyle/>
                    <a:p>
                      <a:pPr indent="0" lvl="0" marL="0" rtl="0" algn="l">
                        <a:spcBef>
                          <a:spcPts val="0"/>
                        </a:spcBef>
                        <a:spcAft>
                          <a:spcPts val="0"/>
                        </a:spcAft>
                        <a:buNone/>
                      </a:pPr>
                      <a:r>
                        <a:rPr lang="en" sz="1200">
                          <a:solidFill>
                            <a:srgbClr val="CC0000"/>
                          </a:solidFill>
                          <a:latin typeface="Bebas Neue"/>
                          <a:ea typeface="Bebas Neue"/>
                          <a:cs typeface="Bebas Neue"/>
                          <a:sym typeface="Bebas Neue"/>
                        </a:rPr>
                        <a:t>Netflix</a:t>
                      </a:r>
                      <a:endParaRPr sz="1200">
                        <a:solidFill>
                          <a:srgbClr val="CC0000"/>
                        </a:solidFill>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CC0000"/>
                          </a:solidFill>
                          <a:latin typeface="Bebas Neue"/>
                          <a:ea typeface="Bebas Neue"/>
                          <a:cs typeface="Bebas Neue"/>
                          <a:sym typeface="Bebas Neue"/>
                        </a:rPr>
                        <a:t>20.22%</a:t>
                      </a:r>
                      <a:endParaRPr b="1" sz="1200">
                        <a:solidFill>
                          <a:srgbClr val="CC0000"/>
                        </a:solidFill>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bas Neue"/>
                          <a:ea typeface="Bebas Neue"/>
                          <a:cs typeface="Bebas Neue"/>
                          <a:sym typeface="Bebas Neue"/>
                        </a:rPr>
                        <a:t>64.04%</a:t>
                      </a:r>
                      <a:endParaRPr sz="1200">
                        <a:solidFill>
                          <a:schemeClr val="dk1"/>
                        </a:solidFill>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200">
                          <a:solidFill>
                            <a:schemeClr val="dk1"/>
                          </a:solidFill>
                          <a:latin typeface="Bebas Neue"/>
                          <a:ea typeface="Bebas Neue"/>
                          <a:cs typeface="Bebas Neue"/>
                          <a:sym typeface="Bebas Neue"/>
                        </a:rPr>
                        <a:t>Hbomax</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19.28%</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Bebas Neue"/>
                          <a:ea typeface="Bebas Neue"/>
                          <a:cs typeface="Bebas Neue"/>
                          <a:sym typeface="Bebas Neue"/>
                        </a:rPr>
                        <a:t>59.05%</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Peacock</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18.18%</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72.72%</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Hulu</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18.10%</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61.99%</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Paramount</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16.84%</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57.80%</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1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Apple</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15.48%</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66.47%</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66150">
                <a:tc>
                  <a:txBody>
                    <a:bodyPr/>
                    <a:lstStyle/>
                    <a:p>
                      <a:pPr indent="0" lvl="0" marL="0" rtl="0" algn="l">
                        <a:spcBef>
                          <a:spcPts val="0"/>
                        </a:spcBef>
                        <a:spcAft>
                          <a:spcPts val="0"/>
                        </a:spcAft>
                        <a:buNone/>
                      </a:pPr>
                      <a:r>
                        <a:rPr lang="en" sz="1200">
                          <a:latin typeface="Bebas Neue"/>
                          <a:ea typeface="Bebas Neue"/>
                          <a:cs typeface="Bebas Neue"/>
                          <a:sym typeface="Bebas Neue"/>
                        </a:rPr>
                        <a:t>Amazon</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15.08%</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79.81%</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200">
                          <a:latin typeface="Bebas Neue"/>
                          <a:ea typeface="Bebas Neue"/>
                          <a:cs typeface="Bebas Neue"/>
                          <a:sym typeface="Bebas Neue"/>
                        </a:rPr>
                        <a:t>Sling</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14.74%</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ebas Neue"/>
                          <a:ea typeface="Bebas Neue"/>
                          <a:cs typeface="Bebas Neue"/>
                          <a:sym typeface="Bebas Neue"/>
                        </a:rPr>
                        <a:t>64.48%</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4"/>
          <p:cNvPicPr preferRelativeResize="0"/>
          <p:nvPr/>
        </p:nvPicPr>
        <p:blipFill>
          <a:blip r:embed="rId3">
            <a:alphaModFix/>
          </a:blip>
          <a:stretch>
            <a:fillRect/>
          </a:stretch>
        </p:blipFill>
        <p:spPr>
          <a:xfrm>
            <a:off x="8398080" y="255725"/>
            <a:ext cx="627145" cy="572700"/>
          </a:xfrm>
          <a:prstGeom prst="rect">
            <a:avLst/>
          </a:prstGeom>
          <a:noFill/>
          <a:ln>
            <a:noFill/>
          </a:ln>
        </p:spPr>
      </p:pic>
      <p:sp>
        <p:nvSpPr>
          <p:cNvPr id="191" name="Google Shape;191;p24"/>
          <p:cNvSpPr txBox="1"/>
          <p:nvPr>
            <p:ph type="title"/>
          </p:nvPr>
        </p:nvSpPr>
        <p:spPr>
          <a:xfrm>
            <a:off x="311700" y="172625"/>
            <a:ext cx="85206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20">
                <a:latin typeface="Bebas Neue"/>
                <a:ea typeface="Bebas Neue"/>
                <a:cs typeface="Bebas Neue"/>
                <a:sym typeface="Bebas Neue"/>
              </a:rPr>
              <a:t>Sentiment analysis on attributes</a:t>
            </a:r>
            <a:endParaRPr sz="3520">
              <a:latin typeface="Bebas Neue"/>
              <a:ea typeface="Bebas Neue"/>
              <a:cs typeface="Bebas Neue"/>
              <a:sym typeface="Bebas Neue"/>
            </a:endParaRPr>
          </a:p>
        </p:txBody>
      </p:sp>
      <p:graphicFrame>
        <p:nvGraphicFramePr>
          <p:cNvPr id="192" name="Google Shape;192;p24"/>
          <p:cNvGraphicFramePr/>
          <p:nvPr/>
        </p:nvGraphicFramePr>
        <p:xfrm>
          <a:off x="506175" y="1728813"/>
          <a:ext cx="3000000" cy="3000000"/>
        </p:xfrm>
        <a:graphic>
          <a:graphicData uri="http://schemas.openxmlformats.org/drawingml/2006/table">
            <a:tbl>
              <a:tblPr>
                <a:noFill/>
                <a:tableStyleId>{F4D61B3F-9182-4915-A845-2F39FBFE7E70}</a:tableStyleId>
              </a:tblPr>
              <a:tblGrid>
                <a:gridCol w="730825"/>
                <a:gridCol w="1099825"/>
                <a:gridCol w="1162175"/>
                <a:gridCol w="1193675"/>
              </a:tblGrid>
              <a:tr h="365725">
                <a:tc>
                  <a:txBody>
                    <a:bodyPr/>
                    <a:lstStyle/>
                    <a:p>
                      <a:pPr indent="0" lvl="0" marL="0" rtl="0" algn="l">
                        <a:spcBef>
                          <a:spcPts val="0"/>
                        </a:spcBef>
                        <a:spcAft>
                          <a:spcPts val="0"/>
                        </a:spcAft>
                        <a:buNone/>
                      </a:pPr>
                      <a:r>
                        <a:rPr lang="en" sz="1200">
                          <a:latin typeface="Bebas Neue"/>
                          <a:ea typeface="Bebas Neue"/>
                          <a:cs typeface="Bebas Neue"/>
                          <a:sym typeface="Bebas Neue"/>
                        </a:rPr>
                        <a:t>FAMILY</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200">
                          <a:latin typeface="Bebas Neue"/>
                          <a:ea typeface="Bebas Neue"/>
                          <a:cs typeface="Bebas Neue"/>
                          <a:sym typeface="Bebas Neue"/>
                        </a:rPr>
                        <a:t>Sentiment_Score</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200">
                          <a:latin typeface="Bebas Neue"/>
                          <a:ea typeface="Bebas Neue"/>
                          <a:cs typeface="Bebas Neue"/>
                          <a:sym typeface="Bebas Neue"/>
                        </a:rPr>
                        <a:t>Positive Comments</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200">
                          <a:latin typeface="Bebas Neue"/>
                          <a:ea typeface="Bebas Neue"/>
                          <a:cs typeface="Bebas Neue"/>
                          <a:sym typeface="Bebas Neue"/>
                        </a:rPr>
                        <a:t>Negative Comments</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r>
              <a:tr h="365725">
                <a:tc>
                  <a:txBody>
                    <a:bodyPr/>
                    <a:lstStyle/>
                    <a:p>
                      <a:pPr indent="0" lvl="0" marL="0" rtl="0" algn="l">
                        <a:spcBef>
                          <a:spcPts val="0"/>
                        </a:spcBef>
                        <a:spcAft>
                          <a:spcPts val="0"/>
                        </a:spcAft>
                        <a:buNone/>
                      </a:pPr>
                      <a:r>
                        <a:rPr lang="en" sz="1200">
                          <a:latin typeface="Bebas Neue"/>
                          <a:ea typeface="Bebas Neue"/>
                          <a:cs typeface="Bebas Neue"/>
                          <a:sym typeface="Bebas Neue"/>
                        </a:rPr>
                        <a:t>HBO Max</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0.44</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71.43%</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28.57%</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l">
                        <a:spcBef>
                          <a:spcPts val="0"/>
                        </a:spcBef>
                        <a:spcAft>
                          <a:spcPts val="0"/>
                        </a:spcAft>
                        <a:buNone/>
                      </a:pPr>
                      <a:r>
                        <a:rPr lang="en" sz="1200">
                          <a:solidFill>
                            <a:srgbClr val="CC0000"/>
                          </a:solidFill>
                          <a:latin typeface="Bebas Neue"/>
                          <a:ea typeface="Bebas Neue"/>
                          <a:cs typeface="Bebas Neue"/>
                          <a:sym typeface="Bebas Neue"/>
                        </a:rPr>
                        <a:t>Netflix</a:t>
                      </a:r>
                      <a:endParaRPr sz="1200">
                        <a:solidFill>
                          <a:srgbClr val="CC0000"/>
                        </a:solidFill>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0.38</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74.07%</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18.51%</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l">
                        <a:spcBef>
                          <a:spcPts val="0"/>
                        </a:spcBef>
                        <a:spcAft>
                          <a:spcPts val="0"/>
                        </a:spcAft>
                        <a:buNone/>
                      </a:pPr>
                      <a:r>
                        <a:rPr lang="en" sz="1200">
                          <a:latin typeface="Bebas Neue"/>
                          <a:ea typeface="Bebas Neue"/>
                          <a:cs typeface="Bebas Neue"/>
                          <a:sym typeface="Bebas Neue"/>
                        </a:rPr>
                        <a:t>Amazon</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0.47</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80%</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17.50%</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3" name="Google Shape;193;p24"/>
          <p:cNvSpPr txBox="1"/>
          <p:nvPr/>
        </p:nvSpPr>
        <p:spPr>
          <a:xfrm>
            <a:off x="429975" y="1012375"/>
            <a:ext cx="73413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Nunito"/>
              <a:buChar char="●"/>
            </a:pPr>
            <a:r>
              <a:rPr lang="en" sz="1600">
                <a:latin typeface="Nunito"/>
                <a:ea typeface="Nunito"/>
                <a:cs typeface="Nunito"/>
                <a:sym typeface="Nunito"/>
              </a:rPr>
              <a:t>Top 3 negative comments for each attribute</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 sz="1600">
                <a:latin typeface="Nunito"/>
                <a:ea typeface="Nunito"/>
                <a:cs typeface="Nunito"/>
                <a:sym typeface="Nunito"/>
              </a:rPr>
              <a:t>Proportion of negative comments for each platform</a:t>
            </a:r>
            <a:endParaRPr sz="1600">
              <a:latin typeface="Nunito"/>
              <a:ea typeface="Nunito"/>
              <a:cs typeface="Nunito"/>
              <a:sym typeface="Nunito"/>
            </a:endParaRPr>
          </a:p>
        </p:txBody>
      </p:sp>
      <p:graphicFrame>
        <p:nvGraphicFramePr>
          <p:cNvPr id="194" name="Google Shape;194;p24"/>
          <p:cNvGraphicFramePr/>
          <p:nvPr/>
        </p:nvGraphicFramePr>
        <p:xfrm>
          <a:off x="4499750" y="3274563"/>
          <a:ext cx="3000000" cy="3000000"/>
        </p:xfrm>
        <a:graphic>
          <a:graphicData uri="http://schemas.openxmlformats.org/drawingml/2006/table">
            <a:tbl>
              <a:tblPr>
                <a:noFill/>
                <a:tableStyleId>{F4D61B3F-9182-4915-A845-2F39FBFE7E70}</a:tableStyleId>
              </a:tblPr>
              <a:tblGrid>
                <a:gridCol w="877800"/>
                <a:gridCol w="1116125"/>
                <a:gridCol w="1160875"/>
                <a:gridCol w="1177750"/>
              </a:tblGrid>
              <a:tr h="365725">
                <a:tc>
                  <a:txBody>
                    <a:bodyPr/>
                    <a:lstStyle/>
                    <a:p>
                      <a:pPr indent="0" lvl="0" marL="0" rtl="0" algn="l">
                        <a:spcBef>
                          <a:spcPts val="0"/>
                        </a:spcBef>
                        <a:spcAft>
                          <a:spcPts val="0"/>
                        </a:spcAft>
                        <a:buNone/>
                      </a:pPr>
                      <a:r>
                        <a:rPr lang="en" sz="1200">
                          <a:latin typeface="Bebas Neue"/>
                          <a:ea typeface="Bebas Neue"/>
                          <a:cs typeface="Bebas Neue"/>
                          <a:sym typeface="Bebas Neue"/>
                        </a:rPr>
                        <a:t>ORIGINAL</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200">
                          <a:latin typeface="Bebas Neue"/>
                          <a:ea typeface="Bebas Neue"/>
                          <a:cs typeface="Bebas Neue"/>
                          <a:sym typeface="Bebas Neue"/>
                        </a:rPr>
                        <a:t>Sentiment_Score</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200">
                          <a:latin typeface="Bebas Neue"/>
                          <a:ea typeface="Bebas Neue"/>
                          <a:cs typeface="Bebas Neue"/>
                          <a:sym typeface="Bebas Neue"/>
                        </a:rPr>
                        <a:t>Positive Comments</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lang="en" sz="1200">
                          <a:latin typeface="Bebas Neue"/>
                          <a:ea typeface="Bebas Neue"/>
                          <a:cs typeface="Bebas Neue"/>
                          <a:sym typeface="Bebas Neue"/>
                        </a:rPr>
                        <a:t>Negative Comments</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7B7B7"/>
                    </a:solidFill>
                  </a:tcPr>
                </a:tc>
              </a:tr>
              <a:tr h="365725">
                <a:tc>
                  <a:txBody>
                    <a:bodyPr/>
                    <a:lstStyle/>
                    <a:p>
                      <a:pPr indent="0" lvl="0" marL="0" rtl="0" algn="l">
                        <a:spcBef>
                          <a:spcPts val="0"/>
                        </a:spcBef>
                        <a:spcAft>
                          <a:spcPts val="0"/>
                        </a:spcAft>
                        <a:buNone/>
                      </a:pPr>
                      <a:r>
                        <a:rPr lang="en" sz="1200">
                          <a:latin typeface="Bebas Neue"/>
                          <a:ea typeface="Bebas Neue"/>
                          <a:cs typeface="Bebas Neue"/>
                          <a:sym typeface="Bebas Neue"/>
                        </a:rPr>
                        <a:t>DISNEY</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0.35</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71.43</a:t>
                      </a:r>
                      <a:r>
                        <a:rPr lang="en" sz="1200">
                          <a:latin typeface="Bebas Neue"/>
                          <a:ea typeface="Bebas Neue"/>
                          <a:cs typeface="Bebas Neue"/>
                          <a:sym typeface="Bebas Neue"/>
                        </a:rPr>
                        <a:t>%</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23.81</a:t>
                      </a:r>
                      <a:r>
                        <a:rPr lang="en" sz="1200">
                          <a:latin typeface="Bebas Neue"/>
                          <a:ea typeface="Bebas Neue"/>
                          <a:cs typeface="Bebas Neue"/>
                          <a:sym typeface="Bebas Neue"/>
                        </a:rPr>
                        <a:t>%</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l">
                        <a:spcBef>
                          <a:spcPts val="0"/>
                        </a:spcBef>
                        <a:spcAft>
                          <a:spcPts val="0"/>
                        </a:spcAft>
                        <a:buNone/>
                      </a:pPr>
                      <a:r>
                        <a:rPr lang="en" sz="1200">
                          <a:solidFill>
                            <a:srgbClr val="CC0000"/>
                          </a:solidFill>
                          <a:latin typeface="Bebas Neue"/>
                          <a:ea typeface="Bebas Neue"/>
                          <a:cs typeface="Bebas Neue"/>
                          <a:sym typeface="Bebas Neue"/>
                        </a:rPr>
                        <a:t>NETFLIX</a:t>
                      </a:r>
                      <a:endParaRPr sz="1200">
                        <a:solidFill>
                          <a:srgbClr val="CC0000"/>
                        </a:solidFill>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0.45</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80.47</a:t>
                      </a:r>
                      <a:r>
                        <a:rPr lang="en" sz="1200">
                          <a:latin typeface="Bebas Neue"/>
                          <a:ea typeface="Bebas Neue"/>
                          <a:cs typeface="Bebas Neue"/>
                          <a:sym typeface="Bebas Neue"/>
                        </a:rPr>
                        <a:t>%</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16.74</a:t>
                      </a:r>
                      <a:r>
                        <a:rPr lang="en" sz="1200">
                          <a:latin typeface="Bebas Neue"/>
                          <a:ea typeface="Bebas Neue"/>
                          <a:cs typeface="Bebas Neue"/>
                          <a:sym typeface="Bebas Neue"/>
                        </a:rPr>
                        <a:t>%</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5725">
                <a:tc>
                  <a:txBody>
                    <a:bodyPr/>
                    <a:lstStyle/>
                    <a:p>
                      <a:pPr indent="0" lvl="0" marL="0" rtl="0" algn="l">
                        <a:spcBef>
                          <a:spcPts val="0"/>
                        </a:spcBef>
                        <a:spcAft>
                          <a:spcPts val="0"/>
                        </a:spcAft>
                        <a:buNone/>
                      </a:pPr>
                      <a:r>
                        <a:rPr lang="en" sz="1200">
                          <a:latin typeface="Bebas Neue"/>
                          <a:ea typeface="Bebas Neue"/>
                          <a:cs typeface="Bebas Neue"/>
                          <a:sym typeface="Bebas Neue"/>
                        </a:rPr>
                        <a:t>HBO MAX</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0.50</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88.61</a:t>
                      </a:r>
                      <a:r>
                        <a:rPr lang="en" sz="1200">
                          <a:latin typeface="Bebas Neue"/>
                          <a:ea typeface="Bebas Neue"/>
                          <a:cs typeface="Bebas Neue"/>
                          <a:sym typeface="Bebas Neue"/>
                        </a:rPr>
                        <a:t>%</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Bebas Neue"/>
                          <a:ea typeface="Bebas Neue"/>
                          <a:cs typeface="Bebas Neue"/>
                          <a:sym typeface="Bebas Neue"/>
                        </a:rPr>
                        <a:t>8.86</a:t>
                      </a:r>
                      <a:r>
                        <a:rPr lang="en" sz="1200">
                          <a:latin typeface="Bebas Neue"/>
                          <a:ea typeface="Bebas Neue"/>
                          <a:cs typeface="Bebas Neue"/>
                          <a:sym typeface="Bebas Neue"/>
                        </a:rPr>
                        <a:t>%</a:t>
                      </a:r>
                      <a:endParaRPr sz="1200">
                        <a:latin typeface="Bebas Neue"/>
                        <a:ea typeface="Bebas Neue"/>
                        <a:cs typeface="Bebas Neue"/>
                        <a:sym typeface="Bebas Neue"/>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5" name="Google Shape;195;p24"/>
          <p:cNvSpPr txBox="1"/>
          <p:nvPr/>
        </p:nvSpPr>
        <p:spPr>
          <a:xfrm>
            <a:off x="4697175" y="1790325"/>
            <a:ext cx="45120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Nunito"/>
              <a:buChar char="●"/>
            </a:pPr>
            <a:r>
              <a:rPr lang="en" sz="1600">
                <a:latin typeface="Nunito"/>
                <a:ea typeface="Nunito"/>
                <a:cs typeface="Nunito"/>
                <a:sym typeface="Nunito"/>
              </a:rPr>
              <a:t>‘Dark’ was mentioned in topic modeling</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 sz="1600">
                <a:latin typeface="Nunito"/>
                <a:ea typeface="Nunito"/>
                <a:cs typeface="Nunito"/>
                <a:sym typeface="Nunito"/>
              </a:rPr>
              <a:t>Disney &amp; Hulu are more family-friendly</a:t>
            </a:r>
            <a:endParaRPr sz="1600">
              <a:latin typeface="Nunito"/>
              <a:ea typeface="Nunito"/>
              <a:cs typeface="Nunito"/>
              <a:sym typeface="Nunito"/>
            </a:endParaRPr>
          </a:p>
        </p:txBody>
      </p:sp>
      <p:sp>
        <p:nvSpPr>
          <p:cNvPr id="196" name="Google Shape;196;p24"/>
          <p:cNvSpPr txBox="1"/>
          <p:nvPr/>
        </p:nvSpPr>
        <p:spPr>
          <a:xfrm>
            <a:off x="125175" y="3780400"/>
            <a:ext cx="45120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Nunito"/>
              <a:buChar char="●"/>
            </a:pPr>
            <a:r>
              <a:rPr lang="en" sz="1600">
                <a:latin typeface="Nunito"/>
                <a:ea typeface="Nunito"/>
                <a:cs typeface="Nunito"/>
                <a:sym typeface="Nunito"/>
              </a:rPr>
              <a:t>Greatest number of original contents</a:t>
            </a:r>
            <a:endParaRPr sz="1600">
              <a:latin typeface="Nunito"/>
              <a:ea typeface="Nunito"/>
              <a:cs typeface="Nunito"/>
              <a:sym typeface="Nunito"/>
            </a:endParaRPr>
          </a:p>
          <a:p>
            <a:pPr indent="-330200" lvl="1" marL="914400" rtl="0" algn="l">
              <a:spcBef>
                <a:spcPts val="0"/>
              </a:spcBef>
              <a:spcAft>
                <a:spcPts val="0"/>
              </a:spcAft>
              <a:buSzPts val="1600"/>
              <a:buFont typeface="Nunito"/>
              <a:buChar char="○"/>
            </a:pPr>
            <a:r>
              <a:rPr lang="en" sz="1600">
                <a:latin typeface="Nunito"/>
                <a:ea typeface="Nunito"/>
                <a:cs typeface="Nunito"/>
                <a:sym typeface="Nunito"/>
              </a:rPr>
              <a:t>More than all the others’ combined!</a:t>
            </a:r>
            <a:endParaRPr sz="1600">
              <a:latin typeface="Nunito"/>
              <a:ea typeface="Nunito"/>
              <a:cs typeface="Nunito"/>
              <a:sym typeface="Nunito"/>
            </a:endParaRPr>
          </a:p>
          <a:p>
            <a:pPr indent="-330200" lvl="0" marL="457200" rtl="0" algn="l">
              <a:spcBef>
                <a:spcPts val="0"/>
              </a:spcBef>
              <a:spcAft>
                <a:spcPts val="0"/>
              </a:spcAft>
              <a:buSzPts val="1600"/>
              <a:buFont typeface="Nunito"/>
              <a:buChar char="●"/>
            </a:pPr>
            <a:r>
              <a:rPr lang="en" sz="1600">
                <a:latin typeface="Nunito"/>
                <a:ea typeface="Nunito"/>
                <a:cs typeface="Nunito"/>
                <a:sym typeface="Nunito"/>
              </a:rPr>
              <a:t>Potential competitors?</a:t>
            </a:r>
            <a:endParaRPr sz="16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p:nvPr/>
        </p:nvSpPr>
        <p:spPr>
          <a:xfrm>
            <a:off x="0" y="0"/>
            <a:ext cx="3640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5"/>
          <p:cNvPicPr preferRelativeResize="0"/>
          <p:nvPr/>
        </p:nvPicPr>
        <p:blipFill>
          <a:blip r:embed="rId3">
            <a:alphaModFix amt="30000"/>
          </a:blip>
          <a:stretch>
            <a:fillRect/>
          </a:stretch>
        </p:blipFill>
        <p:spPr>
          <a:xfrm>
            <a:off x="0" y="2734275"/>
            <a:ext cx="3640199" cy="2086062"/>
          </a:xfrm>
          <a:prstGeom prst="rect">
            <a:avLst/>
          </a:prstGeom>
          <a:noFill/>
          <a:ln>
            <a:noFill/>
          </a:ln>
        </p:spPr>
      </p:pic>
      <p:sp>
        <p:nvSpPr>
          <p:cNvPr id="203" name="Google Shape;203;p25"/>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5"/>
          <p:cNvPicPr preferRelativeResize="0"/>
          <p:nvPr/>
        </p:nvPicPr>
        <p:blipFill>
          <a:blip r:embed="rId4">
            <a:alphaModFix/>
          </a:blip>
          <a:stretch>
            <a:fillRect/>
          </a:stretch>
        </p:blipFill>
        <p:spPr>
          <a:xfrm>
            <a:off x="8398080" y="255725"/>
            <a:ext cx="627145" cy="572700"/>
          </a:xfrm>
          <a:prstGeom prst="rect">
            <a:avLst/>
          </a:prstGeom>
          <a:noFill/>
          <a:ln>
            <a:noFill/>
          </a:ln>
        </p:spPr>
      </p:pic>
      <p:pic>
        <p:nvPicPr>
          <p:cNvPr id="205" name="Google Shape;205;p25"/>
          <p:cNvPicPr preferRelativeResize="0"/>
          <p:nvPr/>
        </p:nvPicPr>
        <p:blipFill>
          <a:blip r:embed="rId5">
            <a:alphaModFix/>
          </a:blip>
          <a:stretch>
            <a:fillRect/>
          </a:stretch>
        </p:blipFill>
        <p:spPr>
          <a:xfrm>
            <a:off x="4025250" y="1142425"/>
            <a:ext cx="4618975" cy="3326600"/>
          </a:xfrm>
          <a:prstGeom prst="rect">
            <a:avLst/>
          </a:prstGeom>
          <a:noFill/>
          <a:ln>
            <a:noFill/>
          </a:ln>
        </p:spPr>
      </p:pic>
      <p:sp>
        <p:nvSpPr>
          <p:cNvPr id="206" name="Google Shape;206;p25"/>
          <p:cNvSpPr txBox="1"/>
          <p:nvPr>
            <p:ph type="title"/>
          </p:nvPr>
        </p:nvSpPr>
        <p:spPr>
          <a:xfrm>
            <a:off x="0" y="1711050"/>
            <a:ext cx="3640200" cy="1045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90"/>
              <a:buNone/>
            </a:pPr>
            <a:r>
              <a:rPr lang="en" sz="3420">
                <a:solidFill>
                  <a:schemeClr val="lt1"/>
                </a:solidFill>
                <a:latin typeface="Bebas Neue"/>
                <a:ea typeface="Bebas Neue"/>
                <a:cs typeface="Bebas Neue"/>
                <a:sym typeface="Bebas Neue"/>
              </a:rPr>
              <a:t>Sentiment analysis</a:t>
            </a:r>
            <a:br>
              <a:rPr lang="en" sz="3420">
                <a:latin typeface="Bebas Neue"/>
                <a:ea typeface="Bebas Neue"/>
                <a:cs typeface="Bebas Neue"/>
                <a:sym typeface="Bebas Neue"/>
              </a:rPr>
            </a:br>
            <a:r>
              <a:rPr lang="en" sz="3420">
                <a:solidFill>
                  <a:srgbClr val="FF0000"/>
                </a:solidFill>
                <a:latin typeface="Bebas Neue"/>
                <a:ea typeface="Bebas Neue"/>
                <a:cs typeface="Bebas Neue"/>
                <a:sym typeface="Bebas Neue"/>
              </a:rPr>
              <a:t>original contents</a:t>
            </a:r>
            <a:endParaRPr sz="3420">
              <a:solidFill>
                <a:srgbClr val="FF0000"/>
              </a:solidFill>
              <a:latin typeface="Bebas Neue"/>
              <a:ea typeface="Bebas Neue"/>
              <a:cs typeface="Bebas Neue"/>
              <a:sym typeface="Bebas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819150" y="2345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300">
                <a:latin typeface="Bebas Neue"/>
                <a:ea typeface="Bebas Neue"/>
                <a:cs typeface="Bebas Neue"/>
                <a:sym typeface="Bebas Neue"/>
              </a:rPr>
              <a:t>c</a:t>
            </a:r>
            <a:r>
              <a:rPr lang="en" sz="3300">
                <a:latin typeface="Bebas Neue"/>
                <a:ea typeface="Bebas Neue"/>
                <a:cs typeface="Bebas Neue"/>
                <a:sym typeface="Bebas Neue"/>
              </a:rPr>
              <a:t>onclusion</a:t>
            </a:r>
            <a:endParaRPr sz="3300">
              <a:latin typeface="Bebas Neue"/>
              <a:ea typeface="Bebas Neue"/>
              <a:cs typeface="Bebas Neue"/>
              <a:sym typeface="Bebas Neue"/>
            </a:endParaRPr>
          </a:p>
        </p:txBody>
      </p:sp>
      <p:sp>
        <p:nvSpPr>
          <p:cNvPr id="212" name="Google Shape;212;p26"/>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txBox="1"/>
          <p:nvPr>
            <p:ph idx="1" type="body"/>
          </p:nvPr>
        </p:nvSpPr>
        <p:spPr>
          <a:xfrm>
            <a:off x="819150" y="1233850"/>
            <a:ext cx="7505700" cy="3692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300">
                <a:solidFill>
                  <a:srgbClr val="CC0000"/>
                </a:solidFill>
                <a:latin typeface="Bebas Neue"/>
                <a:ea typeface="Bebas Neue"/>
                <a:cs typeface="Bebas Neue"/>
                <a:sym typeface="Bebas Neue"/>
              </a:rPr>
              <a:t>ConClusion</a:t>
            </a:r>
            <a:endParaRPr sz="2300">
              <a:solidFill>
                <a:srgbClr val="CC0000"/>
              </a:solidFill>
              <a:latin typeface="Bebas Neue"/>
              <a:ea typeface="Bebas Neue"/>
              <a:cs typeface="Bebas Neue"/>
              <a:sym typeface="Bebas Neue"/>
            </a:endParaRPr>
          </a:p>
          <a:p>
            <a:pPr indent="-311150" lvl="0" marL="457200" rtl="0" algn="l">
              <a:spcBef>
                <a:spcPts val="1200"/>
              </a:spcBef>
              <a:spcAft>
                <a:spcPts val="0"/>
              </a:spcAft>
              <a:buClr>
                <a:schemeClr val="dk1"/>
              </a:buClr>
              <a:buSzPts val="1300"/>
              <a:buChar char="-"/>
            </a:pPr>
            <a:r>
              <a:rPr lang="en">
                <a:solidFill>
                  <a:schemeClr val="dk1"/>
                </a:solidFill>
              </a:rPr>
              <a:t>Still the dominant platform, but competition is fast catching-up</a:t>
            </a:r>
            <a:endParaRPr>
              <a:solidFill>
                <a:schemeClr val="dk1"/>
              </a:solidFill>
            </a:endParaRPr>
          </a:p>
          <a:p>
            <a:pPr indent="0" lvl="0" marL="0" rtl="0" algn="l">
              <a:spcBef>
                <a:spcPts val="1200"/>
              </a:spcBef>
              <a:spcAft>
                <a:spcPts val="0"/>
              </a:spcAft>
              <a:buNone/>
            </a:pPr>
            <a:r>
              <a:rPr lang="en" sz="2300">
                <a:solidFill>
                  <a:srgbClr val="CC0000"/>
                </a:solidFill>
                <a:latin typeface="Bebas Neue"/>
                <a:ea typeface="Bebas Neue"/>
                <a:cs typeface="Bebas Neue"/>
                <a:sym typeface="Bebas Neue"/>
              </a:rPr>
              <a:t>recommendations</a:t>
            </a:r>
            <a:endParaRPr sz="2300">
              <a:solidFill>
                <a:srgbClr val="CC0000"/>
              </a:solidFill>
              <a:latin typeface="Bebas Neue"/>
              <a:ea typeface="Bebas Neue"/>
              <a:cs typeface="Bebas Neue"/>
              <a:sym typeface="Bebas Neue"/>
            </a:endParaRPr>
          </a:p>
          <a:p>
            <a:pPr indent="-342900" lvl="0" marL="457200" rtl="0" algn="l">
              <a:spcBef>
                <a:spcPts val="1200"/>
              </a:spcBef>
              <a:spcAft>
                <a:spcPts val="0"/>
              </a:spcAft>
              <a:buClr>
                <a:schemeClr val="dk1"/>
              </a:buClr>
              <a:buSzPts val="1800"/>
              <a:buChar char="-"/>
            </a:pPr>
            <a:r>
              <a:rPr lang="en">
                <a:solidFill>
                  <a:schemeClr val="dk1"/>
                </a:solidFill>
              </a:rPr>
              <a:t>Biggest competitors: HBOMAX, Amazon, and Disney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a:t>
            </a:r>
            <a:r>
              <a:rPr lang="en">
                <a:solidFill>
                  <a:schemeClr val="dk1"/>
                </a:solidFill>
              </a:rPr>
              <a:t>ocus on quality over quantity in their original content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Further differentiate strengths compared to competitors</a:t>
            </a:r>
            <a:endParaRPr>
              <a:solidFill>
                <a:schemeClr val="dk1"/>
              </a:solidFill>
            </a:endParaRPr>
          </a:p>
          <a:p>
            <a:pPr indent="0" lvl="0" marL="0" rtl="0" algn="l">
              <a:spcBef>
                <a:spcPts val="1200"/>
              </a:spcBef>
              <a:spcAft>
                <a:spcPts val="0"/>
              </a:spcAft>
              <a:buNone/>
            </a:pPr>
            <a:r>
              <a:t/>
            </a:r>
            <a:endParaRPr sz="500">
              <a:solidFill>
                <a:schemeClr val="dk1"/>
              </a:solidFill>
            </a:endParaRPr>
          </a:p>
          <a:p>
            <a:pPr indent="0" lvl="0" marL="0" rtl="0" algn="l">
              <a:spcBef>
                <a:spcPts val="1200"/>
              </a:spcBef>
              <a:spcAft>
                <a:spcPts val="0"/>
              </a:spcAft>
              <a:buNone/>
            </a:pPr>
            <a:r>
              <a:rPr lang="en" sz="2300">
                <a:solidFill>
                  <a:srgbClr val="CC0000"/>
                </a:solidFill>
                <a:latin typeface="Bebas Neue"/>
                <a:ea typeface="Bebas Neue"/>
                <a:cs typeface="Bebas Neue"/>
                <a:sym typeface="Bebas Neue"/>
              </a:rPr>
              <a:t>Future scope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Develop platform recommendation system for customers</a:t>
            </a:r>
            <a:endParaRPr>
              <a:solidFill>
                <a:schemeClr val="dk1"/>
              </a:solidFill>
            </a:endParaRPr>
          </a:p>
        </p:txBody>
      </p:sp>
      <p:pic>
        <p:nvPicPr>
          <p:cNvPr id="214" name="Google Shape;214;p26"/>
          <p:cNvPicPr preferRelativeResize="0"/>
          <p:nvPr/>
        </p:nvPicPr>
        <p:blipFill>
          <a:blip r:embed="rId3">
            <a:alphaModFix/>
          </a:blip>
          <a:stretch>
            <a:fillRect/>
          </a:stretch>
        </p:blipFill>
        <p:spPr>
          <a:xfrm>
            <a:off x="8398080" y="255725"/>
            <a:ext cx="627145"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8" name="Shape 218"/>
        <p:cNvGrpSpPr/>
        <p:nvPr/>
      </p:nvGrpSpPr>
      <p:grpSpPr>
        <a:xfrm>
          <a:off x="0" y="0"/>
          <a:ext cx="0" cy="0"/>
          <a:chOff x="0" y="0"/>
          <a:chExt cx="0" cy="0"/>
        </a:xfrm>
      </p:grpSpPr>
      <p:pic>
        <p:nvPicPr>
          <p:cNvPr id="219" name="Google Shape;219;p27"/>
          <p:cNvPicPr preferRelativeResize="0"/>
          <p:nvPr/>
        </p:nvPicPr>
        <p:blipFill>
          <a:blip r:embed="rId3">
            <a:alphaModFix amt="25000"/>
          </a:blip>
          <a:stretch>
            <a:fillRect/>
          </a:stretch>
        </p:blipFill>
        <p:spPr>
          <a:xfrm>
            <a:off x="0" y="381000"/>
            <a:ext cx="6376825" cy="4253575"/>
          </a:xfrm>
          <a:prstGeom prst="rect">
            <a:avLst/>
          </a:prstGeom>
          <a:noFill/>
          <a:ln>
            <a:noFill/>
          </a:ln>
        </p:spPr>
      </p:pic>
      <p:sp>
        <p:nvSpPr>
          <p:cNvPr id="220" name="Google Shape;220;p27"/>
          <p:cNvSpPr txBox="1"/>
          <p:nvPr>
            <p:ph type="ctrTitle"/>
          </p:nvPr>
        </p:nvSpPr>
        <p:spPr>
          <a:xfrm>
            <a:off x="566625" y="657800"/>
            <a:ext cx="3041400" cy="1401600"/>
          </a:xfrm>
          <a:prstGeom prst="rect">
            <a:avLst/>
          </a:prstGeom>
          <a:noFill/>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5120">
                <a:solidFill>
                  <a:srgbClr val="FFFFFF"/>
                </a:solidFill>
                <a:latin typeface="Bebas Neue"/>
                <a:ea typeface="Bebas Neue"/>
                <a:cs typeface="Bebas Neue"/>
                <a:sym typeface="Bebas Neue"/>
              </a:rPr>
              <a:t>THANK YOU!</a:t>
            </a:r>
            <a:endParaRPr sz="6020">
              <a:solidFill>
                <a:srgbClr val="FFFFFF"/>
              </a:solidFill>
              <a:latin typeface="Bebas Neue"/>
              <a:ea typeface="Bebas Neue"/>
              <a:cs typeface="Bebas Neue"/>
              <a:sym typeface="Bebas Neue"/>
            </a:endParaRPr>
          </a:p>
        </p:txBody>
      </p:sp>
      <p:pic>
        <p:nvPicPr>
          <p:cNvPr id="221" name="Google Shape;221;p27"/>
          <p:cNvPicPr preferRelativeResize="0"/>
          <p:nvPr/>
        </p:nvPicPr>
        <p:blipFill>
          <a:blip r:embed="rId4">
            <a:alphaModFix/>
          </a:blip>
          <a:stretch>
            <a:fillRect/>
          </a:stretch>
        </p:blipFill>
        <p:spPr>
          <a:xfrm>
            <a:off x="338025" y="4502500"/>
            <a:ext cx="1410499" cy="793400"/>
          </a:xfrm>
          <a:prstGeom prst="rect">
            <a:avLst/>
          </a:prstGeom>
          <a:noFill/>
          <a:ln>
            <a:noFill/>
          </a:ln>
        </p:spPr>
      </p:pic>
      <p:pic>
        <p:nvPicPr>
          <p:cNvPr id="222" name="Google Shape;222;p27"/>
          <p:cNvPicPr preferRelativeResize="0"/>
          <p:nvPr/>
        </p:nvPicPr>
        <p:blipFill>
          <a:blip r:embed="rId5">
            <a:alphaModFix/>
          </a:blip>
          <a:stretch>
            <a:fillRect/>
          </a:stretch>
        </p:blipFill>
        <p:spPr>
          <a:xfrm>
            <a:off x="4768300" y="-7075"/>
            <a:ext cx="5640300" cy="5150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 name="Shape 60"/>
        <p:cNvGrpSpPr/>
        <p:nvPr/>
      </p:nvGrpSpPr>
      <p:grpSpPr>
        <a:xfrm>
          <a:off x="0" y="0"/>
          <a:ext cx="0" cy="0"/>
          <a:chOff x="0" y="0"/>
          <a:chExt cx="0" cy="0"/>
        </a:xfrm>
      </p:grpSpPr>
      <p:sp>
        <p:nvSpPr>
          <p:cNvPr id="61" name="Google Shape;61;p14"/>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4"/>
          <p:cNvPicPr preferRelativeResize="0"/>
          <p:nvPr/>
        </p:nvPicPr>
        <p:blipFill>
          <a:blip r:embed="rId3">
            <a:alphaModFix/>
          </a:blip>
          <a:stretch>
            <a:fillRect/>
          </a:stretch>
        </p:blipFill>
        <p:spPr>
          <a:xfrm>
            <a:off x="8398080" y="255725"/>
            <a:ext cx="627145" cy="572700"/>
          </a:xfrm>
          <a:prstGeom prst="rect">
            <a:avLst/>
          </a:prstGeom>
          <a:noFill/>
          <a:ln>
            <a:noFill/>
          </a:ln>
        </p:spPr>
      </p:pic>
      <p:pic>
        <p:nvPicPr>
          <p:cNvPr id="63" name="Google Shape;63;p14"/>
          <p:cNvPicPr preferRelativeResize="0"/>
          <p:nvPr/>
        </p:nvPicPr>
        <p:blipFill>
          <a:blip r:embed="rId4">
            <a:alphaModFix/>
          </a:blip>
          <a:stretch>
            <a:fillRect/>
          </a:stretch>
        </p:blipFill>
        <p:spPr>
          <a:xfrm>
            <a:off x="393950" y="1760596"/>
            <a:ext cx="1145039" cy="1145050"/>
          </a:xfrm>
          <a:prstGeom prst="rect">
            <a:avLst/>
          </a:prstGeom>
          <a:noFill/>
          <a:ln>
            <a:noFill/>
          </a:ln>
        </p:spPr>
      </p:pic>
      <p:pic>
        <p:nvPicPr>
          <p:cNvPr id="64" name="Google Shape;64;p14"/>
          <p:cNvPicPr preferRelativeResize="0"/>
          <p:nvPr/>
        </p:nvPicPr>
        <p:blipFill>
          <a:blip r:embed="rId5">
            <a:alphaModFix/>
          </a:blip>
          <a:stretch>
            <a:fillRect/>
          </a:stretch>
        </p:blipFill>
        <p:spPr>
          <a:xfrm>
            <a:off x="6178200" y="1760596"/>
            <a:ext cx="1145040" cy="1145050"/>
          </a:xfrm>
          <a:prstGeom prst="rect">
            <a:avLst/>
          </a:prstGeom>
          <a:noFill/>
          <a:ln>
            <a:noFill/>
          </a:ln>
        </p:spPr>
      </p:pic>
      <p:pic>
        <p:nvPicPr>
          <p:cNvPr id="65" name="Google Shape;65;p14"/>
          <p:cNvPicPr preferRelativeResize="0"/>
          <p:nvPr/>
        </p:nvPicPr>
        <p:blipFill>
          <a:blip r:embed="rId6">
            <a:alphaModFix/>
          </a:blip>
          <a:stretch>
            <a:fillRect/>
          </a:stretch>
        </p:blipFill>
        <p:spPr>
          <a:xfrm>
            <a:off x="4751388" y="1760596"/>
            <a:ext cx="1145039" cy="1145050"/>
          </a:xfrm>
          <a:prstGeom prst="rect">
            <a:avLst/>
          </a:prstGeom>
          <a:noFill/>
          <a:ln>
            <a:noFill/>
          </a:ln>
        </p:spPr>
      </p:pic>
      <p:pic>
        <p:nvPicPr>
          <p:cNvPr id="66" name="Google Shape;66;p14"/>
          <p:cNvPicPr preferRelativeResize="0"/>
          <p:nvPr/>
        </p:nvPicPr>
        <p:blipFill>
          <a:blip r:embed="rId7">
            <a:alphaModFix/>
          </a:blip>
          <a:stretch>
            <a:fillRect/>
          </a:stretch>
        </p:blipFill>
        <p:spPr>
          <a:xfrm>
            <a:off x="1846429" y="1760596"/>
            <a:ext cx="1145039" cy="1145050"/>
          </a:xfrm>
          <a:prstGeom prst="rect">
            <a:avLst/>
          </a:prstGeom>
          <a:noFill/>
          <a:ln>
            <a:noFill/>
          </a:ln>
        </p:spPr>
      </p:pic>
      <p:pic>
        <p:nvPicPr>
          <p:cNvPr id="67" name="Google Shape;67;p14"/>
          <p:cNvPicPr preferRelativeResize="0"/>
          <p:nvPr/>
        </p:nvPicPr>
        <p:blipFill>
          <a:blip r:embed="rId8">
            <a:alphaModFix/>
          </a:blip>
          <a:stretch>
            <a:fillRect/>
          </a:stretch>
        </p:blipFill>
        <p:spPr>
          <a:xfrm>
            <a:off x="3298896" y="1760596"/>
            <a:ext cx="1145040" cy="1145050"/>
          </a:xfrm>
          <a:prstGeom prst="rect">
            <a:avLst/>
          </a:prstGeom>
          <a:noFill/>
          <a:ln>
            <a:noFill/>
          </a:ln>
        </p:spPr>
      </p:pic>
      <p:pic>
        <p:nvPicPr>
          <p:cNvPr id="68" name="Google Shape;68;p14"/>
          <p:cNvPicPr preferRelativeResize="0"/>
          <p:nvPr/>
        </p:nvPicPr>
        <p:blipFill>
          <a:blip r:embed="rId9">
            <a:alphaModFix/>
          </a:blip>
          <a:stretch>
            <a:fillRect/>
          </a:stretch>
        </p:blipFill>
        <p:spPr>
          <a:xfrm>
            <a:off x="7605011" y="1764520"/>
            <a:ext cx="1145039" cy="1137194"/>
          </a:xfrm>
          <a:prstGeom prst="rect">
            <a:avLst/>
          </a:prstGeom>
          <a:noFill/>
          <a:ln>
            <a:noFill/>
          </a:ln>
        </p:spPr>
      </p:pic>
      <p:sp>
        <p:nvSpPr>
          <p:cNvPr id="69" name="Google Shape;69;p14"/>
          <p:cNvSpPr txBox="1"/>
          <p:nvPr/>
        </p:nvSpPr>
        <p:spPr>
          <a:xfrm>
            <a:off x="1793250" y="624425"/>
            <a:ext cx="5557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Bebas Neue"/>
                <a:ea typeface="Bebas Neue"/>
                <a:cs typeface="Bebas Neue"/>
                <a:sym typeface="Bebas Neue"/>
              </a:rPr>
              <a:t>Who’s Presenting?</a:t>
            </a:r>
            <a:endParaRPr sz="3000">
              <a:solidFill>
                <a:schemeClr val="lt1"/>
              </a:solidFill>
              <a:latin typeface="Bebas Neue"/>
              <a:ea typeface="Bebas Neue"/>
              <a:cs typeface="Bebas Neue"/>
              <a:sym typeface="Bebas Neue"/>
            </a:endParaRPr>
          </a:p>
        </p:txBody>
      </p:sp>
      <p:sp>
        <p:nvSpPr>
          <p:cNvPr id="70" name="Google Shape;70;p14"/>
          <p:cNvSpPr txBox="1"/>
          <p:nvPr/>
        </p:nvSpPr>
        <p:spPr>
          <a:xfrm>
            <a:off x="7583225" y="3032996"/>
            <a:ext cx="1188600" cy="677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1200"/>
              </a:spcAft>
              <a:buClr>
                <a:schemeClr val="dk1"/>
              </a:buClr>
              <a:buSzPts val="770"/>
              <a:buFont typeface="Arial"/>
              <a:buNone/>
            </a:pPr>
            <a:r>
              <a:rPr lang="en" sz="2000">
                <a:solidFill>
                  <a:schemeClr val="lt1"/>
                </a:solidFill>
                <a:latin typeface="Bebas Neue"/>
                <a:ea typeface="Bebas Neue"/>
                <a:cs typeface="Bebas Neue"/>
                <a:sym typeface="Bebas Neue"/>
              </a:rPr>
              <a:t>Aditya</a:t>
            </a:r>
            <a:br>
              <a:rPr lang="en" sz="2000">
                <a:solidFill>
                  <a:schemeClr val="lt1"/>
                </a:solidFill>
                <a:latin typeface="Bebas Neue"/>
                <a:ea typeface="Bebas Neue"/>
                <a:cs typeface="Bebas Neue"/>
                <a:sym typeface="Bebas Neue"/>
              </a:rPr>
            </a:br>
            <a:r>
              <a:rPr lang="en" sz="2000">
                <a:solidFill>
                  <a:schemeClr val="lt1"/>
                </a:solidFill>
                <a:latin typeface="Bebas Neue"/>
                <a:ea typeface="Bebas Neue"/>
                <a:cs typeface="Bebas Neue"/>
                <a:sym typeface="Bebas Neue"/>
              </a:rPr>
              <a:t>Soni</a:t>
            </a:r>
            <a:endParaRPr sz="2000"/>
          </a:p>
        </p:txBody>
      </p:sp>
      <p:sp>
        <p:nvSpPr>
          <p:cNvPr id="71" name="Google Shape;71;p14"/>
          <p:cNvSpPr txBox="1"/>
          <p:nvPr/>
        </p:nvSpPr>
        <p:spPr>
          <a:xfrm>
            <a:off x="3288013" y="3032996"/>
            <a:ext cx="1188600" cy="677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1200"/>
              </a:spcAft>
              <a:buNone/>
            </a:pPr>
            <a:r>
              <a:rPr lang="en" sz="2000">
                <a:solidFill>
                  <a:schemeClr val="lt1"/>
                </a:solidFill>
                <a:latin typeface="Bebas Neue"/>
                <a:ea typeface="Bebas Neue"/>
                <a:cs typeface="Bebas Neue"/>
                <a:sym typeface="Bebas Neue"/>
              </a:rPr>
              <a:t>Ambikha Maharaj</a:t>
            </a:r>
            <a:endParaRPr sz="2000"/>
          </a:p>
        </p:txBody>
      </p:sp>
      <p:sp>
        <p:nvSpPr>
          <p:cNvPr id="72" name="Google Shape;72;p14"/>
          <p:cNvSpPr txBox="1"/>
          <p:nvPr/>
        </p:nvSpPr>
        <p:spPr>
          <a:xfrm>
            <a:off x="1824638" y="3032983"/>
            <a:ext cx="1188600" cy="677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1200"/>
              </a:spcAft>
              <a:buClr>
                <a:schemeClr val="dk1"/>
              </a:buClr>
              <a:buSzPts val="770"/>
              <a:buFont typeface="Arial"/>
              <a:buNone/>
            </a:pPr>
            <a:r>
              <a:rPr lang="en" sz="2000">
                <a:solidFill>
                  <a:schemeClr val="lt1"/>
                </a:solidFill>
                <a:latin typeface="Bebas Neue"/>
                <a:ea typeface="Bebas Neue"/>
                <a:cs typeface="Bebas Neue"/>
                <a:sym typeface="Bebas Neue"/>
              </a:rPr>
              <a:t>Ohyoon</a:t>
            </a:r>
            <a:br>
              <a:rPr lang="en" sz="2000">
                <a:solidFill>
                  <a:schemeClr val="lt1"/>
                </a:solidFill>
                <a:latin typeface="Bebas Neue"/>
                <a:ea typeface="Bebas Neue"/>
                <a:cs typeface="Bebas Neue"/>
                <a:sym typeface="Bebas Neue"/>
              </a:rPr>
            </a:br>
            <a:r>
              <a:rPr lang="en" sz="2000">
                <a:solidFill>
                  <a:schemeClr val="lt1"/>
                </a:solidFill>
                <a:latin typeface="Bebas Neue"/>
                <a:ea typeface="Bebas Neue"/>
                <a:cs typeface="Bebas Neue"/>
                <a:sym typeface="Bebas Neue"/>
              </a:rPr>
              <a:t>Kwon</a:t>
            </a:r>
            <a:endParaRPr sz="2000"/>
          </a:p>
        </p:txBody>
      </p:sp>
      <p:sp>
        <p:nvSpPr>
          <p:cNvPr id="73" name="Google Shape;73;p14"/>
          <p:cNvSpPr txBox="1"/>
          <p:nvPr/>
        </p:nvSpPr>
        <p:spPr>
          <a:xfrm>
            <a:off x="4727675" y="3032983"/>
            <a:ext cx="1188600" cy="677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1200"/>
              </a:spcAft>
              <a:buClr>
                <a:schemeClr val="dk1"/>
              </a:buClr>
              <a:buSzPts val="770"/>
              <a:buFont typeface="Arial"/>
              <a:buNone/>
            </a:pPr>
            <a:r>
              <a:rPr lang="en" sz="2000">
                <a:solidFill>
                  <a:schemeClr val="lt1"/>
                </a:solidFill>
                <a:latin typeface="Bebas Neue"/>
                <a:ea typeface="Bebas Neue"/>
                <a:cs typeface="Bebas Neue"/>
                <a:sym typeface="Bebas Neue"/>
              </a:rPr>
              <a:t>Ankita Kundra</a:t>
            </a:r>
            <a:endParaRPr sz="2000"/>
          </a:p>
        </p:txBody>
      </p:sp>
      <p:sp>
        <p:nvSpPr>
          <p:cNvPr id="74" name="Google Shape;74;p14"/>
          <p:cNvSpPr txBox="1"/>
          <p:nvPr/>
        </p:nvSpPr>
        <p:spPr>
          <a:xfrm>
            <a:off x="6155438" y="3032996"/>
            <a:ext cx="1188600" cy="677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1200"/>
              </a:spcAft>
              <a:buClr>
                <a:schemeClr val="dk1"/>
              </a:buClr>
              <a:buSzPts val="770"/>
              <a:buFont typeface="Arial"/>
              <a:buNone/>
            </a:pPr>
            <a:r>
              <a:rPr lang="en" sz="2000">
                <a:solidFill>
                  <a:schemeClr val="lt1"/>
                </a:solidFill>
                <a:latin typeface="Bebas Neue"/>
                <a:ea typeface="Bebas Neue"/>
                <a:cs typeface="Bebas Neue"/>
                <a:sym typeface="Bebas Neue"/>
              </a:rPr>
              <a:t>Samuel</a:t>
            </a:r>
            <a:br>
              <a:rPr lang="en" sz="2000">
                <a:solidFill>
                  <a:schemeClr val="lt1"/>
                </a:solidFill>
                <a:latin typeface="Bebas Neue"/>
                <a:ea typeface="Bebas Neue"/>
                <a:cs typeface="Bebas Neue"/>
                <a:sym typeface="Bebas Neue"/>
              </a:rPr>
            </a:br>
            <a:r>
              <a:rPr lang="en" sz="2000">
                <a:solidFill>
                  <a:schemeClr val="lt1"/>
                </a:solidFill>
                <a:latin typeface="Bebas Neue"/>
                <a:ea typeface="Bebas Neue"/>
                <a:cs typeface="Bebas Neue"/>
                <a:sym typeface="Bebas Neue"/>
              </a:rPr>
              <a:t>Oh</a:t>
            </a:r>
            <a:endParaRPr sz="2000"/>
          </a:p>
        </p:txBody>
      </p:sp>
      <p:sp>
        <p:nvSpPr>
          <p:cNvPr id="75" name="Google Shape;75;p14"/>
          <p:cNvSpPr txBox="1"/>
          <p:nvPr/>
        </p:nvSpPr>
        <p:spPr>
          <a:xfrm>
            <a:off x="372175" y="3032996"/>
            <a:ext cx="1188600" cy="677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1200"/>
              </a:spcAft>
              <a:buClr>
                <a:schemeClr val="dk1"/>
              </a:buClr>
              <a:buSzPts val="770"/>
              <a:buFont typeface="Arial"/>
              <a:buNone/>
            </a:pPr>
            <a:r>
              <a:rPr lang="en" sz="2000">
                <a:solidFill>
                  <a:schemeClr val="lt1"/>
                </a:solidFill>
                <a:latin typeface="Bebas Neue"/>
                <a:ea typeface="Bebas Neue"/>
                <a:cs typeface="Bebas Neue"/>
                <a:sym typeface="Bebas Neue"/>
              </a:rPr>
              <a:t>Oluwaseun</a:t>
            </a:r>
            <a:br>
              <a:rPr lang="en" sz="2000">
                <a:solidFill>
                  <a:schemeClr val="lt1"/>
                </a:solidFill>
                <a:latin typeface="Bebas Neue"/>
                <a:ea typeface="Bebas Neue"/>
                <a:cs typeface="Bebas Neue"/>
                <a:sym typeface="Bebas Neue"/>
              </a:rPr>
            </a:br>
            <a:r>
              <a:rPr lang="en" sz="2000">
                <a:solidFill>
                  <a:schemeClr val="lt1"/>
                </a:solidFill>
                <a:latin typeface="Bebas Neue"/>
                <a:ea typeface="Bebas Neue"/>
                <a:cs typeface="Bebas Neue"/>
                <a:sym typeface="Bebas Neue"/>
              </a:rPr>
              <a:t>Ibitoye</a:t>
            </a:r>
            <a:endParaRPr sz="2000"/>
          </a:p>
        </p:txBody>
      </p:sp>
      <p:pic>
        <p:nvPicPr>
          <p:cNvPr id="76" name="Google Shape;76;p14"/>
          <p:cNvPicPr preferRelativeResize="0"/>
          <p:nvPr/>
        </p:nvPicPr>
        <p:blipFill>
          <a:blip r:embed="rId10">
            <a:alphaModFix/>
          </a:blip>
          <a:stretch>
            <a:fillRect/>
          </a:stretch>
        </p:blipFill>
        <p:spPr>
          <a:xfrm>
            <a:off x="3880951" y="3862500"/>
            <a:ext cx="1382100" cy="25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5"/>
          <p:cNvSpPr txBox="1"/>
          <p:nvPr>
            <p:ph type="title"/>
          </p:nvPr>
        </p:nvSpPr>
        <p:spPr>
          <a:xfrm>
            <a:off x="311700" y="584925"/>
            <a:ext cx="85206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20">
                <a:latin typeface="Bebas Neue"/>
                <a:ea typeface="Bebas Neue"/>
                <a:cs typeface="Bebas Neue"/>
                <a:sym typeface="Bebas Neue"/>
              </a:rPr>
              <a:t>Agenda</a:t>
            </a:r>
            <a:endParaRPr sz="4020">
              <a:latin typeface="Bebas Neue"/>
              <a:ea typeface="Bebas Neue"/>
              <a:cs typeface="Bebas Neue"/>
              <a:sym typeface="Bebas Neue"/>
            </a:endParaRPr>
          </a:p>
        </p:txBody>
      </p:sp>
      <p:sp>
        <p:nvSpPr>
          <p:cNvPr id="82" name="Google Shape;82;p15"/>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a:blip r:embed="rId3">
            <a:alphaModFix/>
          </a:blip>
          <a:stretch>
            <a:fillRect/>
          </a:stretch>
        </p:blipFill>
        <p:spPr>
          <a:xfrm>
            <a:off x="1330300" y="2076622"/>
            <a:ext cx="893475" cy="893475"/>
          </a:xfrm>
          <a:prstGeom prst="rect">
            <a:avLst/>
          </a:prstGeom>
          <a:noFill/>
          <a:ln>
            <a:noFill/>
          </a:ln>
        </p:spPr>
      </p:pic>
      <p:pic>
        <p:nvPicPr>
          <p:cNvPr id="84" name="Google Shape;84;p15"/>
          <p:cNvPicPr preferRelativeResize="0"/>
          <p:nvPr/>
        </p:nvPicPr>
        <p:blipFill>
          <a:blip r:embed="rId4">
            <a:alphaModFix/>
          </a:blip>
          <a:stretch>
            <a:fillRect/>
          </a:stretch>
        </p:blipFill>
        <p:spPr>
          <a:xfrm>
            <a:off x="3199800" y="2076625"/>
            <a:ext cx="893475" cy="893475"/>
          </a:xfrm>
          <a:prstGeom prst="rect">
            <a:avLst/>
          </a:prstGeom>
          <a:noFill/>
          <a:ln>
            <a:noFill/>
          </a:ln>
        </p:spPr>
      </p:pic>
      <p:pic>
        <p:nvPicPr>
          <p:cNvPr id="85" name="Google Shape;85;p15"/>
          <p:cNvPicPr preferRelativeResize="0"/>
          <p:nvPr/>
        </p:nvPicPr>
        <p:blipFill>
          <a:blip r:embed="rId5">
            <a:alphaModFix/>
          </a:blip>
          <a:stretch>
            <a:fillRect/>
          </a:stretch>
        </p:blipFill>
        <p:spPr>
          <a:xfrm>
            <a:off x="5069300" y="2076625"/>
            <a:ext cx="893475" cy="893475"/>
          </a:xfrm>
          <a:prstGeom prst="rect">
            <a:avLst/>
          </a:prstGeom>
          <a:noFill/>
          <a:ln>
            <a:noFill/>
          </a:ln>
        </p:spPr>
      </p:pic>
      <p:pic>
        <p:nvPicPr>
          <p:cNvPr id="86" name="Google Shape;86;p15"/>
          <p:cNvPicPr preferRelativeResize="0"/>
          <p:nvPr/>
        </p:nvPicPr>
        <p:blipFill>
          <a:blip r:embed="rId6">
            <a:alphaModFix/>
          </a:blip>
          <a:stretch>
            <a:fillRect/>
          </a:stretch>
        </p:blipFill>
        <p:spPr>
          <a:xfrm>
            <a:off x="6938800" y="2048150"/>
            <a:ext cx="950426" cy="950426"/>
          </a:xfrm>
          <a:prstGeom prst="rect">
            <a:avLst/>
          </a:prstGeom>
          <a:noFill/>
          <a:ln>
            <a:noFill/>
          </a:ln>
        </p:spPr>
      </p:pic>
      <p:sp>
        <p:nvSpPr>
          <p:cNvPr id="87" name="Google Shape;87;p15"/>
          <p:cNvSpPr txBox="1"/>
          <p:nvPr/>
        </p:nvSpPr>
        <p:spPr>
          <a:xfrm>
            <a:off x="1195038" y="3124100"/>
            <a:ext cx="116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Bebas Neue"/>
                <a:ea typeface="Bebas Neue"/>
                <a:cs typeface="Bebas Neue"/>
                <a:sym typeface="Bebas Neue"/>
              </a:rPr>
              <a:t>Problem</a:t>
            </a:r>
            <a:endParaRPr sz="1800">
              <a:latin typeface="Bebas Neue"/>
              <a:ea typeface="Bebas Neue"/>
              <a:cs typeface="Bebas Neue"/>
              <a:sym typeface="Bebas Neue"/>
            </a:endParaRPr>
          </a:p>
          <a:p>
            <a:pPr indent="0" lvl="0" marL="0" rtl="0" algn="ctr">
              <a:spcBef>
                <a:spcPts val="0"/>
              </a:spcBef>
              <a:spcAft>
                <a:spcPts val="0"/>
              </a:spcAft>
              <a:buNone/>
            </a:pPr>
            <a:r>
              <a:rPr lang="en" sz="1800">
                <a:latin typeface="Bebas Neue"/>
                <a:ea typeface="Bebas Neue"/>
                <a:cs typeface="Bebas Neue"/>
                <a:sym typeface="Bebas Neue"/>
              </a:rPr>
              <a:t>Statement</a:t>
            </a:r>
            <a:endParaRPr sz="1800">
              <a:latin typeface="Bebas Neue"/>
              <a:ea typeface="Bebas Neue"/>
              <a:cs typeface="Bebas Neue"/>
              <a:sym typeface="Bebas Neue"/>
            </a:endParaRPr>
          </a:p>
        </p:txBody>
      </p:sp>
      <p:sp>
        <p:nvSpPr>
          <p:cNvPr id="88" name="Google Shape;88;p15"/>
          <p:cNvSpPr txBox="1"/>
          <p:nvPr/>
        </p:nvSpPr>
        <p:spPr>
          <a:xfrm>
            <a:off x="6832000" y="3124100"/>
            <a:ext cx="116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Bebas Neue"/>
                <a:ea typeface="Bebas Neue"/>
                <a:cs typeface="Bebas Neue"/>
                <a:sym typeface="Bebas Neue"/>
              </a:rPr>
              <a:t>Insights/</a:t>
            </a:r>
            <a:endParaRPr sz="1800">
              <a:latin typeface="Bebas Neue"/>
              <a:ea typeface="Bebas Neue"/>
              <a:cs typeface="Bebas Neue"/>
              <a:sym typeface="Bebas Neue"/>
            </a:endParaRPr>
          </a:p>
          <a:p>
            <a:pPr indent="0" lvl="0" marL="0" rtl="0" algn="ctr">
              <a:spcBef>
                <a:spcPts val="0"/>
              </a:spcBef>
              <a:spcAft>
                <a:spcPts val="0"/>
              </a:spcAft>
              <a:buNone/>
            </a:pPr>
            <a:r>
              <a:rPr lang="en" sz="1800">
                <a:latin typeface="Bebas Neue"/>
                <a:ea typeface="Bebas Neue"/>
                <a:cs typeface="Bebas Neue"/>
                <a:sym typeface="Bebas Neue"/>
              </a:rPr>
              <a:t>Advice</a:t>
            </a:r>
            <a:endParaRPr sz="1800">
              <a:latin typeface="Bebas Neue"/>
              <a:ea typeface="Bebas Neue"/>
              <a:cs typeface="Bebas Neue"/>
              <a:sym typeface="Bebas Neue"/>
            </a:endParaRPr>
          </a:p>
        </p:txBody>
      </p:sp>
      <p:sp>
        <p:nvSpPr>
          <p:cNvPr id="89" name="Google Shape;89;p15"/>
          <p:cNvSpPr txBox="1"/>
          <p:nvPr/>
        </p:nvSpPr>
        <p:spPr>
          <a:xfrm>
            <a:off x="4934038" y="3124100"/>
            <a:ext cx="116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Bebas Neue"/>
                <a:ea typeface="Bebas Neue"/>
                <a:cs typeface="Bebas Neue"/>
                <a:sym typeface="Bebas Neue"/>
              </a:rPr>
              <a:t>Analysis</a:t>
            </a:r>
            <a:endParaRPr sz="1800">
              <a:latin typeface="Bebas Neue"/>
              <a:ea typeface="Bebas Neue"/>
              <a:cs typeface="Bebas Neue"/>
              <a:sym typeface="Bebas Neue"/>
            </a:endParaRPr>
          </a:p>
        </p:txBody>
      </p:sp>
      <p:sp>
        <p:nvSpPr>
          <p:cNvPr id="90" name="Google Shape;90;p15"/>
          <p:cNvSpPr txBox="1"/>
          <p:nvPr/>
        </p:nvSpPr>
        <p:spPr>
          <a:xfrm>
            <a:off x="3064538" y="3124100"/>
            <a:ext cx="116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Bebas Neue"/>
                <a:ea typeface="Bebas Neue"/>
                <a:cs typeface="Bebas Neue"/>
                <a:sym typeface="Bebas Neue"/>
              </a:rPr>
              <a:t>Data</a:t>
            </a:r>
            <a:endParaRPr sz="1800">
              <a:latin typeface="Bebas Neue"/>
              <a:ea typeface="Bebas Neue"/>
              <a:cs typeface="Bebas Neue"/>
              <a:sym typeface="Bebas Neue"/>
            </a:endParaRPr>
          </a:p>
        </p:txBody>
      </p:sp>
      <p:pic>
        <p:nvPicPr>
          <p:cNvPr id="91" name="Google Shape;91;p15"/>
          <p:cNvPicPr preferRelativeResize="0"/>
          <p:nvPr/>
        </p:nvPicPr>
        <p:blipFill>
          <a:blip r:embed="rId7">
            <a:alphaModFix/>
          </a:blip>
          <a:stretch>
            <a:fillRect/>
          </a:stretch>
        </p:blipFill>
        <p:spPr>
          <a:xfrm>
            <a:off x="8398080" y="255725"/>
            <a:ext cx="627145" cy="57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p:nvPr/>
        </p:nvSpPr>
        <p:spPr>
          <a:xfrm>
            <a:off x="0" y="0"/>
            <a:ext cx="3640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6"/>
          <p:cNvPicPr preferRelativeResize="0"/>
          <p:nvPr/>
        </p:nvPicPr>
        <p:blipFill rotWithShape="1">
          <a:blip r:embed="rId3">
            <a:alphaModFix amt="50000"/>
          </a:blip>
          <a:srcRect b="0" l="25064" r="25283" t="0"/>
          <a:stretch/>
        </p:blipFill>
        <p:spPr>
          <a:xfrm>
            <a:off x="0" y="509666"/>
            <a:ext cx="3640201" cy="4124160"/>
          </a:xfrm>
          <a:prstGeom prst="rect">
            <a:avLst/>
          </a:prstGeom>
          <a:noFill/>
          <a:ln>
            <a:noFill/>
          </a:ln>
        </p:spPr>
      </p:pic>
      <p:sp>
        <p:nvSpPr>
          <p:cNvPr id="98" name="Google Shape;98;p16"/>
          <p:cNvSpPr txBox="1"/>
          <p:nvPr>
            <p:ph idx="4294967295" type="title"/>
          </p:nvPr>
        </p:nvSpPr>
        <p:spPr>
          <a:xfrm>
            <a:off x="215625" y="1861500"/>
            <a:ext cx="32229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70">
                <a:solidFill>
                  <a:schemeClr val="lt1"/>
                </a:solidFill>
                <a:latin typeface="Bebas Neue"/>
                <a:ea typeface="Bebas Neue"/>
                <a:cs typeface="Bebas Neue"/>
                <a:sym typeface="Bebas Neue"/>
              </a:rPr>
              <a:t>Problem</a:t>
            </a:r>
            <a:endParaRPr sz="4070">
              <a:solidFill>
                <a:schemeClr val="lt1"/>
              </a:solidFill>
              <a:latin typeface="Bebas Neue"/>
              <a:ea typeface="Bebas Neue"/>
              <a:cs typeface="Bebas Neue"/>
              <a:sym typeface="Bebas Neue"/>
            </a:endParaRPr>
          </a:p>
          <a:p>
            <a:pPr indent="0" lvl="0" marL="0" rtl="0" algn="ctr">
              <a:spcBef>
                <a:spcPts val="0"/>
              </a:spcBef>
              <a:spcAft>
                <a:spcPts val="0"/>
              </a:spcAft>
              <a:buSzPts val="990"/>
              <a:buNone/>
            </a:pPr>
            <a:r>
              <a:rPr lang="en" sz="4070">
                <a:solidFill>
                  <a:schemeClr val="lt1"/>
                </a:solidFill>
                <a:latin typeface="Bebas Neue"/>
                <a:ea typeface="Bebas Neue"/>
                <a:cs typeface="Bebas Neue"/>
                <a:sym typeface="Bebas Neue"/>
              </a:rPr>
              <a:t>Statement</a:t>
            </a:r>
            <a:endParaRPr sz="4070">
              <a:solidFill>
                <a:schemeClr val="lt1"/>
              </a:solidFill>
              <a:latin typeface="Bebas Neue"/>
              <a:ea typeface="Bebas Neue"/>
              <a:cs typeface="Bebas Neue"/>
              <a:sym typeface="Bebas Neue"/>
            </a:endParaRPr>
          </a:p>
        </p:txBody>
      </p:sp>
      <p:sp>
        <p:nvSpPr>
          <p:cNvPr id="99" name="Google Shape;99;p16"/>
          <p:cNvSpPr txBox="1"/>
          <p:nvPr>
            <p:ph idx="4294967295" type="body"/>
          </p:nvPr>
        </p:nvSpPr>
        <p:spPr>
          <a:xfrm>
            <a:off x="3716325" y="1952400"/>
            <a:ext cx="5343000" cy="1602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800">
                <a:solidFill>
                  <a:schemeClr val="dk1"/>
                </a:solidFill>
                <a:latin typeface="Bebas Neue"/>
                <a:ea typeface="Bebas Neue"/>
                <a:cs typeface="Bebas Neue"/>
                <a:sym typeface="Bebas Neue"/>
              </a:rPr>
              <a:t>Is</a:t>
            </a:r>
            <a:r>
              <a:rPr lang="en" sz="2800">
                <a:latin typeface="Bebas Neue"/>
                <a:ea typeface="Bebas Neue"/>
                <a:cs typeface="Bebas Neue"/>
                <a:sym typeface="Bebas Neue"/>
              </a:rPr>
              <a:t> </a:t>
            </a:r>
            <a:r>
              <a:rPr lang="en" sz="2800">
                <a:solidFill>
                  <a:srgbClr val="CC0000"/>
                </a:solidFill>
                <a:latin typeface="Bebas Neue"/>
                <a:ea typeface="Bebas Neue"/>
                <a:cs typeface="Bebas Neue"/>
                <a:sym typeface="Bebas Neue"/>
              </a:rPr>
              <a:t>Netflix</a:t>
            </a:r>
            <a:r>
              <a:rPr lang="en" sz="2800">
                <a:latin typeface="Bebas Neue"/>
                <a:ea typeface="Bebas Neue"/>
                <a:cs typeface="Bebas Neue"/>
                <a:sym typeface="Bebas Neue"/>
              </a:rPr>
              <a:t> </a:t>
            </a:r>
            <a:r>
              <a:rPr lang="en" sz="2800">
                <a:solidFill>
                  <a:schemeClr val="dk1"/>
                </a:solidFill>
                <a:latin typeface="Bebas Neue"/>
                <a:ea typeface="Bebas Neue"/>
                <a:cs typeface="Bebas Neue"/>
                <a:sym typeface="Bebas Neue"/>
              </a:rPr>
              <a:t>still dominant in the       streaming services industry?</a:t>
            </a:r>
            <a:endParaRPr sz="2800">
              <a:solidFill>
                <a:schemeClr val="dk1"/>
              </a:solidFill>
              <a:latin typeface="Bebas Neue"/>
              <a:ea typeface="Bebas Neue"/>
              <a:cs typeface="Bebas Neue"/>
              <a:sym typeface="Bebas Neue"/>
            </a:endParaRPr>
          </a:p>
        </p:txBody>
      </p:sp>
      <p:sp>
        <p:nvSpPr>
          <p:cNvPr id="100" name="Google Shape;100;p16"/>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6"/>
          <p:cNvPicPr preferRelativeResize="0"/>
          <p:nvPr/>
        </p:nvPicPr>
        <p:blipFill>
          <a:blip r:embed="rId4">
            <a:alphaModFix/>
          </a:blip>
          <a:stretch>
            <a:fillRect/>
          </a:stretch>
        </p:blipFill>
        <p:spPr>
          <a:xfrm>
            <a:off x="8398080" y="255725"/>
            <a:ext cx="627145" cy="57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grpSp>
        <p:nvGrpSpPr>
          <p:cNvPr id="106" name="Google Shape;106;p17"/>
          <p:cNvGrpSpPr/>
          <p:nvPr/>
        </p:nvGrpSpPr>
        <p:grpSpPr>
          <a:xfrm>
            <a:off x="4267211" y="105125"/>
            <a:ext cx="4315446" cy="4622967"/>
            <a:chOff x="368886" y="119140"/>
            <a:chExt cx="4315446" cy="4622967"/>
          </a:xfrm>
        </p:grpSpPr>
        <p:pic>
          <p:nvPicPr>
            <p:cNvPr id="107" name="Google Shape;107;p17"/>
            <p:cNvPicPr preferRelativeResize="0"/>
            <p:nvPr/>
          </p:nvPicPr>
          <p:blipFill>
            <a:blip r:embed="rId3">
              <a:alphaModFix/>
            </a:blip>
            <a:stretch>
              <a:fillRect/>
            </a:stretch>
          </p:blipFill>
          <p:spPr>
            <a:xfrm>
              <a:off x="368886" y="119140"/>
              <a:ext cx="3355125" cy="3936450"/>
            </a:xfrm>
            <a:prstGeom prst="rect">
              <a:avLst/>
            </a:prstGeom>
            <a:noFill/>
            <a:ln cap="flat" cmpd="sng" w="9525">
              <a:solidFill>
                <a:schemeClr val="dk2"/>
              </a:solidFill>
              <a:prstDash val="solid"/>
              <a:round/>
              <a:headEnd len="sm" w="sm" type="none"/>
              <a:tailEnd len="sm" w="sm" type="none"/>
            </a:ln>
          </p:spPr>
        </p:pic>
        <p:pic>
          <p:nvPicPr>
            <p:cNvPr id="108" name="Google Shape;108;p17"/>
            <p:cNvPicPr preferRelativeResize="0"/>
            <p:nvPr/>
          </p:nvPicPr>
          <p:blipFill>
            <a:blip r:embed="rId4">
              <a:alphaModFix/>
            </a:blip>
            <a:stretch>
              <a:fillRect/>
            </a:stretch>
          </p:blipFill>
          <p:spPr>
            <a:xfrm>
              <a:off x="571886" y="576808"/>
              <a:ext cx="3626151" cy="3752800"/>
            </a:xfrm>
            <a:prstGeom prst="rect">
              <a:avLst/>
            </a:prstGeom>
            <a:noFill/>
            <a:ln cap="flat" cmpd="sng" w="9525">
              <a:solidFill>
                <a:schemeClr val="dk2"/>
              </a:solidFill>
              <a:prstDash val="solid"/>
              <a:round/>
              <a:headEnd len="sm" w="sm" type="none"/>
              <a:tailEnd len="sm" w="sm" type="none"/>
            </a:ln>
          </p:spPr>
        </p:pic>
        <p:pic>
          <p:nvPicPr>
            <p:cNvPr id="109" name="Google Shape;109;p17"/>
            <p:cNvPicPr preferRelativeResize="0"/>
            <p:nvPr/>
          </p:nvPicPr>
          <p:blipFill>
            <a:blip r:embed="rId5">
              <a:alphaModFix/>
            </a:blip>
            <a:stretch>
              <a:fillRect/>
            </a:stretch>
          </p:blipFill>
          <p:spPr>
            <a:xfrm>
              <a:off x="810161" y="983327"/>
              <a:ext cx="3626149" cy="3520860"/>
            </a:xfrm>
            <a:prstGeom prst="rect">
              <a:avLst/>
            </a:prstGeom>
            <a:noFill/>
            <a:ln cap="flat" cmpd="sng" w="9525">
              <a:solidFill>
                <a:schemeClr val="dk2"/>
              </a:solidFill>
              <a:prstDash val="solid"/>
              <a:round/>
              <a:headEnd len="sm" w="sm" type="none"/>
              <a:tailEnd len="sm" w="sm" type="none"/>
            </a:ln>
          </p:spPr>
        </p:pic>
        <p:pic>
          <p:nvPicPr>
            <p:cNvPr id="110" name="Google Shape;110;p17"/>
            <p:cNvPicPr preferRelativeResize="0"/>
            <p:nvPr/>
          </p:nvPicPr>
          <p:blipFill rotWithShape="1">
            <a:blip r:embed="rId6">
              <a:alphaModFix/>
            </a:blip>
            <a:srcRect b="4725" l="0" r="0" t="0"/>
            <a:stretch/>
          </p:blipFill>
          <p:spPr>
            <a:xfrm>
              <a:off x="1131333" y="1475033"/>
              <a:ext cx="3552999" cy="3267075"/>
            </a:xfrm>
            <a:prstGeom prst="rect">
              <a:avLst/>
            </a:prstGeom>
            <a:noFill/>
            <a:ln cap="flat" cmpd="sng" w="9525">
              <a:solidFill>
                <a:schemeClr val="dk2"/>
              </a:solidFill>
              <a:prstDash val="solid"/>
              <a:round/>
              <a:headEnd len="sm" w="sm" type="none"/>
              <a:tailEnd len="sm" w="sm" type="none"/>
            </a:ln>
          </p:spPr>
        </p:pic>
      </p:grpSp>
      <p:sp>
        <p:nvSpPr>
          <p:cNvPr id="111" name="Google Shape;111;p17"/>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7"/>
          <p:cNvPicPr preferRelativeResize="0"/>
          <p:nvPr/>
        </p:nvPicPr>
        <p:blipFill>
          <a:blip r:embed="rId7">
            <a:alphaModFix/>
          </a:blip>
          <a:stretch>
            <a:fillRect/>
          </a:stretch>
        </p:blipFill>
        <p:spPr>
          <a:xfrm>
            <a:off x="8398080" y="255725"/>
            <a:ext cx="627145" cy="572700"/>
          </a:xfrm>
          <a:prstGeom prst="rect">
            <a:avLst/>
          </a:prstGeom>
          <a:noFill/>
          <a:ln>
            <a:noFill/>
          </a:ln>
        </p:spPr>
      </p:pic>
      <p:pic>
        <p:nvPicPr>
          <p:cNvPr id="113" name="Google Shape;113;p17"/>
          <p:cNvPicPr preferRelativeResize="0"/>
          <p:nvPr/>
        </p:nvPicPr>
        <p:blipFill>
          <a:blip r:embed="rId8">
            <a:alphaModFix/>
          </a:blip>
          <a:stretch>
            <a:fillRect/>
          </a:stretch>
        </p:blipFill>
        <p:spPr>
          <a:xfrm>
            <a:off x="574483" y="1111937"/>
            <a:ext cx="3293693" cy="3479001"/>
          </a:xfrm>
          <a:prstGeom prst="rect">
            <a:avLst/>
          </a:prstGeom>
          <a:noFill/>
          <a:ln>
            <a:noFill/>
          </a:ln>
        </p:spPr>
      </p:pic>
      <p:sp>
        <p:nvSpPr>
          <p:cNvPr id="114" name="Google Shape;114;p17"/>
          <p:cNvSpPr txBox="1"/>
          <p:nvPr/>
        </p:nvSpPr>
        <p:spPr>
          <a:xfrm>
            <a:off x="422075" y="302700"/>
            <a:ext cx="29718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CC0000"/>
                </a:solidFill>
                <a:latin typeface="Bebas Neue"/>
                <a:ea typeface="Bebas Neue"/>
                <a:cs typeface="Bebas Neue"/>
                <a:sym typeface="Bebas Neue"/>
              </a:rPr>
              <a:t>Why</a:t>
            </a:r>
            <a:r>
              <a:rPr lang="en" sz="2900">
                <a:latin typeface="Bebas Neue"/>
                <a:ea typeface="Bebas Neue"/>
                <a:cs typeface="Bebas Neue"/>
                <a:sym typeface="Bebas Neue"/>
              </a:rPr>
              <a:t> does it matter?</a:t>
            </a:r>
            <a:endParaRPr sz="2900">
              <a:latin typeface="Bebas Neue"/>
              <a:ea typeface="Bebas Neue"/>
              <a:cs typeface="Bebas Neue"/>
              <a:sym typeface="Bebas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p:nvPr/>
        </p:nvSpPr>
        <p:spPr>
          <a:xfrm>
            <a:off x="0" y="0"/>
            <a:ext cx="3640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8"/>
          <p:cNvPicPr preferRelativeResize="0"/>
          <p:nvPr/>
        </p:nvPicPr>
        <p:blipFill>
          <a:blip r:embed="rId3">
            <a:alphaModFix amt="32000"/>
          </a:blip>
          <a:stretch>
            <a:fillRect/>
          </a:stretch>
        </p:blipFill>
        <p:spPr>
          <a:xfrm>
            <a:off x="394250" y="3495575"/>
            <a:ext cx="2851701" cy="1901124"/>
          </a:xfrm>
          <a:prstGeom prst="rect">
            <a:avLst/>
          </a:prstGeom>
          <a:noFill/>
          <a:ln>
            <a:noFill/>
          </a:ln>
        </p:spPr>
      </p:pic>
      <p:sp>
        <p:nvSpPr>
          <p:cNvPr id="121" name="Google Shape;121;p18"/>
          <p:cNvSpPr txBox="1"/>
          <p:nvPr>
            <p:ph idx="4294967295" type="title"/>
          </p:nvPr>
        </p:nvSpPr>
        <p:spPr>
          <a:xfrm>
            <a:off x="208650" y="2126550"/>
            <a:ext cx="3222900" cy="89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070">
                <a:solidFill>
                  <a:schemeClr val="lt1"/>
                </a:solidFill>
                <a:latin typeface="Bebas Neue"/>
                <a:ea typeface="Bebas Neue"/>
                <a:cs typeface="Bebas Neue"/>
                <a:sym typeface="Bebas Neue"/>
              </a:rPr>
              <a:t>Data</a:t>
            </a:r>
            <a:endParaRPr sz="4070">
              <a:solidFill>
                <a:schemeClr val="lt1"/>
              </a:solidFill>
              <a:latin typeface="Bebas Neue"/>
              <a:ea typeface="Bebas Neue"/>
              <a:cs typeface="Bebas Neue"/>
              <a:sym typeface="Bebas Neue"/>
            </a:endParaRPr>
          </a:p>
        </p:txBody>
      </p:sp>
      <p:sp>
        <p:nvSpPr>
          <p:cNvPr id="122" name="Google Shape;122;p18"/>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18"/>
          <p:cNvPicPr preferRelativeResize="0"/>
          <p:nvPr/>
        </p:nvPicPr>
        <p:blipFill>
          <a:blip r:embed="rId4">
            <a:alphaModFix/>
          </a:blip>
          <a:stretch>
            <a:fillRect/>
          </a:stretch>
        </p:blipFill>
        <p:spPr>
          <a:xfrm>
            <a:off x="8398080" y="255725"/>
            <a:ext cx="627145" cy="572700"/>
          </a:xfrm>
          <a:prstGeom prst="rect">
            <a:avLst/>
          </a:prstGeom>
          <a:noFill/>
          <a:ln>
            <a:noFill/>
          </a:ln>
        </p:spPr>
      </p:pic>
      <p:sp>
        <p:nvSpPr>
          <p:cNvPr id="124" name="Google Shape;124;p18"/>
          <p:cNvSpPr txBox="1"/>
          <p:nvPr>
            <p:ph idx="4294967295" type="body"/>
          </p:nvPr>
        </p:nvSpPr>
        <p:spPr>
          <a:xfrm>
            <a:off x="3576731" y="929275"/>
            <a:ext cx="3536400" cy="418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reddit - </a:t>
            </a:r>
            <a:r>
              <a:rPr b="1" lang="en">
                <a:solidFill>
                  <a:srgbClr val="FF0000"/>
                </a:solidFill>
                <a:latin typeface="Nunito"/>
                <a:ea typeface="Nunito"/>
                <a:cs typeface="Nunito"/>
                <a:sym typeface="Nunito"/>
              </a:rPr>
              <a:t>/r/CordCutters</a:t>
            </a:r>
            <a:endParaRPr b="1">
              <a:solidFill>
                <a:srgbClr val="FF0000"/>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Over </a:t>
            </a:r>
            <a:r>
              <a:rPr b="1" lang="en">
                <a:solidFill>
                  <a:srgbClr val="FF0000"/>
                </a:solidFill>
                <a:latin typeface="Nunito"/>
                <a:ea typeface="Nunito"/>
                <a:cs typeface="Nunito"/>
                <a:sym typeface="Nunito"/>
              </a:rPr>
              <a:t>185,000</a:t>
            </a:r>
            <a:r>
              <a:rPr lang="en">
                <a:solidFill>
                  <a:schemeClr val="dk1"/>
                </a:solidFill>
                <a:latin typeface="Nunito"/>
                <a:ea typeface="Nunito"/>
                <a:cs typeface="Nunito"/>
                <a:sym typeface="Nunito"/>
              </a:rPr>
              <a:t> comments (2020-2021)</a:t>
            </a:r>
            <a:endParaRPr>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Data Cleaning (stopwords, punctuations, etc.)</a:t>
            </a:r>
            <a:endParaRPr>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Replaced platform names                              (e.g., disney)</a:t>
            </a:r>
            <a:endParaRPr>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Retained </a:t>
            </a:r>
            <a:r>
              <a:rPr b="1" lang="en">
                <a:solidFill>
                  <a:srgbClr val="FF0000"/>
                </a:solidFill>
                <a:latin typeface="Nunito"/>
                <a:ea typeface="Nunito"/>
                <a:cs typeface="Nunito"/>
                <a:sym typeface="Nunito"/>
              </a:rPr>
              <a:t>36,500</a:t>
            </a:r>
            <a:r>
              <a:rPr lang="en">
                <a:solidFill>
                  <a:schemeClr val="dk1"/>
                </a:solidFill>
                <a:latin typeface="Nunito"/>
                <a:ea typeface="Nunito"/>
                <a:cs typeface="Nunito"/>
                <a:sym typeface="Nunito"/>
              </a:rPr>
              <a:t> comments</a:t>
            </a:r>
            <a:endParaRPr>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
                <a:solidFill>
                  <a:schemeClr val="dk1"/>
                </a:solidFill>
                <a:latin typeface="Nunito"/>
                <a:ea typeface="Nunito"/>
                <a:cs typeface="Nunito"/>
                <a:sym typeface="Nunito"/>
              </a:rPr>
              <a:t>Replaced attributes</a:t>
            </a:r>
            <a:br>
              <a:rPr lang="en">
                <a:solidFill>
                  <a:schemeClr val="dk1"/>
                </a:solidFill>
                <a:latin typeface="Nunito"/>
                <a:ea typeface="Nunito"/>
                <a:cs typeface="Nunito"/>
                <a:sym typeface="Nunito"/>
              </a:rPr>
            </a:br>
            <a:r>
              <a:rPr lang="en">
                <a:solidFill>
                  <a:schemeClr val="dk1"/>
                </a:solidFill>
                <a:latin typeface="Nunito"/>
                <a:ea typeface="Nunito"/>
                <a:cs typeface="Nunito"/>
                <a:sym typeface="Nunito"/>
              </a:rPr>
              <a:t>(e.g., cost → price)</a:t>
            </a:r>
            <a:endParaRPr>
              <a:solidFill>
                <a:schemeClr val="dk1"/>
              </a:solidFill>
              <a:latin typeface="Nunito"/>
              <a:ea typeface="Nunito"/>
              <a:cs typeface="Nunito"/>
              <a:sym typeface="Nunito"/>
            </a:endParaRPr>
          </a:p>
        </p:txBody>
      </p:sp>
      <p:graphicFrame>
        <p:nvGraphicFramePr>
          <p:cNvPr id="125" name="Google Shape;125;p18"/>
          <p:cNvGraphicFramePr/>
          <p:nvPr/>
        </p:nvGraphicFramePr>
        <p:xfrm>
          <a:off x="7138005" y="996547"/>
          <a:ext cx="3000000" cy="3000000"/>
        </p:xfrm>
        <a:graphic>
          <a:graphicData uri="http://schemas.openxmlformats.org/drawingml/2006/table">
            <a:tbl>
              <a:tblPr>
                <a:noFill/>
                <a:tableStyleId>{F4D61B3F-9182-4915-A845-2F39FBFE7E70}</a:tableStyleId>
              </a:tblPr>
              <a:tblGrid>
                <a:gridCol w="721250"/>
                <a:gridCol w="1089425"/>
              </a:tblGrid>
              <a:tr h="366725">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Word</a:t>
                      </a:r>
                      <a:endParaRPr sz="1100">
                        <a:latin typeface="Bebas Neue"/>
                        <a:ea typeface="Bebas Neue"/>
                        <a:cs typeface="Bebas Neue"/>
                        <a:sym typeface="Bebas Neue"/>
                      </a:endParaRPr>
                    </a:p>
                  </a:txBody>
                  <a:tcPr marT="91425" marB="91425" marR="91425" marL="91425">
                    <a:solidFill>
                      <a:srgbClr val="CCCCCC"/>
                    </a:solidFill>
                  </a:tcPr>
                </a:tc>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Frequency</a:t>
                      </a:r>
                      <a:endParaRPr sz="1100">
                        <a:latin typeface="Bebas Neue"/>
                        <a:ea typeface="Bebas Neue"/>
                        <a:cs typeface="Bebas Neue"/>
                        <a:sym typeface="Bebas Neue"/>
                      </a:endParaRPr>
                    </a:p>
                  </a:txBody>
                  <a:tcPr marT="91425" marB="91425" marR="91425" marL="91425">
                    <a:solidFill>
                      <a:srgbClr val="CCCCCC"/>
                    </a:solidFill>
                  </a:tcPr>
                </a:tc>
              </a:tr>
              <a:tr h="366725">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Youtube</a:t>
                      </a:r>
                      <a:endParaRPr sz="1100">
                        <a:latin typeface="Bebas Neue"/>
                        <a:ea typeface="Bebas Neue"/>
                        <a:cs typeface="Bebas Neue"/>
                        <a:sym typeface="Bebas Neue"/>
                      </a:endParaRPr>
                    </a:p>
                  </a:txBody>
                  <a:tcPr marT="91425" marB="91425" marR="91425" marL="91425"/>
                </a:tc>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12,010</a:t>
                      </a:r>
                      <a:endParaRPr sz="1100">
                        <a:latin typeface="Bebas Neue"/>
                        <a:ea typeface="Bebas Neue"/>
                        <a:cs typeface="Bebas Neue"/>
                        <a:sym typeface="Bebas Neue"/>
                      </a:endParaRPr>
                    </a:p>
                  </a:txBody>
                  <a:tcPr marT="91425" marB="91425" marR="91425" marL="91425"/>
                </a:tc>
              </a:tr>
              <a:tr h="366725">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Amazon</a:t>
                      </a:r>
                      <a:endParaRPr sz="1100">
                        <a:latin typeface="Bebas Neue"/>
                        <a:ea typeface="Bebas Neue"/>
                        <a:cs typeface="Bebas Neue"/>
                        <a:sym typeface="Bebas Neue"/>
                      </a:endParaRPr>
                    </a:p>
                  </a:txBody>
                  <a:tcPr marT="91425" marB="91425" marR="91425" marL="91425"/>
                </a:tc>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11,215</a:t>
                      </a:r>
                      <a:endParaRPr sz="1100">
                        <a:latin typeface="Bebas Neue"/>
                        <a:ea typeface="Bebas Neue"/>
                        <a:cs typeface="Bebas Neue"/>
                        <a:sym typeface="Bebas Neue"/>
                      </a:endParaRPr>
                    </a:p>
                  </a:txBody>
                  <a:tcPr marT="91425" marB="91425" marR="91425" marL="91425"/>
                </a:tc>
              </a:tr>
              <a:tr h="366725">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Hulu</a:t>
                      </a:r>
                      <a:endParaRPr sz="1100">
                        <a:latin typeface="Bebas Neue"/>
                        <a:ea typeface="Bebas Neue"/>
                        <a:cs typeface="Bebas Neue"/>
                        <a:sym typeface="Bebas Neue"/>
                      </a:endParaRPr>
                    </a:p>
                  </a:txBody>
                  <a:tcPr marT="91425" marB="91425" marR="91425" marL="91425"/>
                </a:tc>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9,538</a:t>
                      </a:r>
                      <a:endParaRPr sz="1100">
                        <a:latin typeface="Bebas Neue"/>
                        <a:ea typeface="Bebas Neue"/>
                        <a:cs typeface="Bebas Neue"/>
                        <a:sym typeface="Bebas Neue"/>
                      </a:endParaRPr>
                    </a:p>
                  </a:txBody>
                  <a:tcPr marT="91425" marB="91425" marR="91425" marL="91425"/>
                </a:tc>
              </a:tr>
              <a:tr h="366725">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Netflix</a:t>
                      </a:r>
                      <a:endParaRPr sz="1100">
                        <a:latin typeface="Bebas Neue"/>
                        <a:ea typeface="Bebas Neue"/>
                        <a:cs typeface="Bebas Neue"/>
                        <a:sym typeface="Bebas Neue"/>
                      </a:endParaRPr>
                    </a:p>
                  </a:txBody>
                  <a:tcPr marT="91425" marB="91425" marR="91425" marL="91425"/>
                </a:tc>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9,284</a:t>
                      </a:r>
                      <a:endParaRPr sz="1100">
                        <a:latin typeface="Bebas Neue"/>
                        <a:ea typeface="Bebas Neue"/>
                        <a:cs typeface="Bebas Neue"/>
                        <a:sym typeface="Bebas Neue"/>
                      </a:endParaRPr>
                    </a:p>
                  </a:txBody>
                  <a:tcPr marT="91425" marB="91425" marR="91425" marL="91425"/>
                </a:tc>
              </a:tr>
              <a:tr h="366725">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HBO Max</a:t>
                      </a:r>
                      <a:endParaRPr sz="1100">
                        <a:latin typeface="Bebas Neue"/>
                        <a:ea typeface="Bebas Neue"/>
                        <a:cs typeface="Bebas Neue"/>
                        <a:sym typeface="Bebas Neue"/>
                      </a:endParaRPr>
                    </a:p>
                  </a:txBody>
                  <a:tcPr marT="91425" marB="91425" marR="91425" marL="91425"/>
                </a:tc>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7,948</a:t>
                      </a:r>
                      <a:endParaRPr sz="1100">
                        <a:latin typeface="Bebas Neue"/>
                        <a:ea typeface="Bebas Neue"/>
                        <a:cs typeface="Bebas Neue"/>
                        <a:sym typeface="Bebas Neue"/>
                      </a:endParaRPr>
                    </a:p>
                  </a:txBody>
                  <a:tcPr marT="91425" marB="91425" marR="91425" marL="91425"/>
                </a:tc>
              </a:tr>
              <a:tr h="366725">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Apple</a:t>
                      </a:r>
                      <a:endParaRPr sz="1100">
                        <a:latin typeface="Bebas Neue"/>
                        <a:ea typeface="Bebas Neue"/>
                        <a:cs typeface="Bebas Neue"/>
                        <a:sym typeface="Bebas Neue"/>
                      </a:endParaRPr>
                    </a:p>
                  </a:txBody>
                  <a:tcPr marT="91425" marB="91425" marR="91425" marL="91425"/>
                </a:tc>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7,865</a:t>
                      </a:r>
                      <a:endParaRPr sz="1100">
                        <a:latin typeface="Bebas Neue"/>
                        <a:ea typeface="Bebas Neue"/>
                        <a:cs typeface="Bebas Neue"/>
                        <a:sym typeface="Bebas Neue"/>
                      </a:endParaRPr>
                    </a:p>
                  </a:txBody>
                  <a:tcPr marT="91425" marB="91425" marR="91425" marL="91425"/>
                </a:tc>
              </a:tr>
              <a:tr h="366725">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Disney</a:t>
                      </a:r>
                      <a:endParaRPr sz="1100">
                        <a:latin typeface="Bebas Neue"/>
                        <a:ea typeface="Bebas Neue"/>
                        <a:cs typeface="Bebas Neue"/>
                        <a:sym typeface="Bebas Neue"/>
                      </a:endParaRPr>
                    </a:p>
                  </a:txBody>
                  <a:tcPr marT="91425" marB="91425" marR="91425" marL="91425"/>
                </a:tc>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6,057</a:t>
                      </a:r>
                      <a:endParaRPr sz="1100">
                        <a:latin typeface="Bebas Neue"/>
                        <a:ea typeface="Bebas Neue"/>
                        <a:cs typeface="Bebas Neue"/>
                        <a:sym typeface="Bebas Neue"/>
                      </a:endParaRPr>
                    </a:p>
                  </a:txBody>
                  <a:tcPr marT="91425" marB="91425" marR="91425" marL="91425"/>
                </a:tc>
              </a:tr>
              <a:tr h="366725">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Sling</a:t>
                      </a:r>
                      <a:endParaRPr sz="1100">
                        <a:latin typeface="Bebas Neue"/>
                        <a:ea typeface="Bebas Neue"/>
                        <a:cs typeface="Bebas Neue"/>
                        <a:sym typeface="Bebas Neue"/>
                      </a:endParaRPr>
                    </a:p>
                  </a:txBody>
                  <a:tcPr marT="91425" marB="91425" marR="91425" marL="91425"/>
                </a:tc>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4,998</a:t>
                      </a:r>
                      <a:endParaRPr sz="1100">
                        <a:latin typeface="Bebas Neue"/>
                        <a:ea typeface="Bebas Neue"/>
                        <a:cs typeface="Bebas Neue"/>
                        <a:sym typeface="Bebas Neue"/>
                      </a:endParaRPr>
                    </a:p>
                  </a:txBody>
                  <a:tcPr marT="91425" marB="91425" marR="91425" marL="91425"/>
                </a:tc>
              </a:tr>
              <a:tr h="366725">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Paramount</a:t>
                      </a:r>
                      <a:endParaRPr sz="1100">
                        <a:latin typeface="Bebas Neue"/>
                        <a:ea typeface="Bebas Neue"/>
                        <a:cs typeface="Bebas Neue"/>
                        <a:sym typeface="Bebas Neue"/>
                      </a:endParaRPr>
                    </a:p>
                  </a:txBody>
                  <a:tcPr marT="91425" marB="91425" marR="91425" marL="91425"/>
                </a:tc>
                <a:tc>
                  <a:txBody>
                    <a:bodyPr/>
                    <a:lstStyle/>
                    <a:p>
                      <a:pPr indent="0" lvl="0" marL="0" rtl="0" algn="ctr">
                        <a:lnSpc>
                          <a:spcPct val="80000"/>
                        </a:lnSpc>
                        <a:spcBef>
                          <a:spcPts val="0"/>
                        </a:spcBef>
                        <a:spcAft>
                          <a:spcPts val="0"/>
                        </a:spcAft>
                        <a:buNone/>
                      </a:pPr>
                      <a:r>
                        <a:rPr lang="en" sz="1100">
                          <a:latin typeface="Bebas Neue"/>
                          <a:ea typeface="Bebas Neue"/>
                          <a:cs typeface="Bebas Neue"/>
                          <a:sym typeface="Bebas Neue"/>
                        </a:rPr>
                        <a:t>1,378</a:t>
                      </a:r>
                      <a:endParaRPr sz="1100">
                        <a:latin typeface="Bebas Neue"/>
                        <a:ea typeface="Bebas Neue"/>
                        <a:cs typeface="Bebas Neue"/>
                        <a:sym typeface="Bebas Neue"/>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p:nvPr/>
        </p:nvSpPr>
        <p:spPr>
          <a:xfrm>
            <a:off x="0" y="0"/>
            <a:ext cx="3640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9"/>
          <p:cNvPicPr preferRelativeResize="0"/>
          <p:nvPr/>
        </p:nvPicPr>
        <p:blipFill>
          <a:blip r:embed="rId3">
            <a:alphaModFix/>
          </a:blip>
          <a:stretch>
            <a:fillRect/>
          </a:stretch>
        </p:blipFill>
        <p:spPr>
          <a:xfrm>
            <a:off x="8398080" y="255725"/>
            <a:ext cx="627145" cy="572700"/>
          </a:xfrm>
          <a:prstGeom prst="rect">
            <a:avLst/>
          </a:prstGeom>
          <a:noFill/>
          <a:ln>
            <a:noFill/>
          </a:ln>
        </p:spPr>
      </p:pic>
      <p:pic>
        <p:nvPicPr>
          <p:cNvPr id="133" name="Google Shape;133;p19"/>
          <p:cNvPicPr preferRelativeResize="0"/>
          <p:nvPr/>
        </p:nvPicPr>
        <p:blipFill>
          <a:blip r:embed="rId4">
            <a:alphaModFix/>
          </a:blip>
          <a:stretch>
            <a:fillRect/>
          </a:stretch>
        </p:blipFill>
        <p:spPr>
          <a:xfrm>
            <a:off x="5576475" y="255713"/>
            <a:ext cx="2402725" cy="1732939"/>
          </a:xfrm>
          <a:prstGeom prst="rect">
            <a:avLst/>
          </a:prstGeom>
          <a:noFill/>
          <a:ln>
            <a:noFill/>
          </a:ln>
        </p:spPr>
      </p:pic>
      <p:pic>
        <p:nvPicPr>
          <p:cNvPr id="134" name="Google Shape;134;p19"/>
          <p:cNvPicPr preferRelativeResize="0"/>
          <p:nvPr/>
        </p:nvPicPr>
        <p:blipFill>
          <a:blip r:embed="rId5">
            <a:alphaModFix/>
          </a:blip>
          <a:stretch>
            <a:fillRect/>
          </a:stretch>
        </p:blipFill>
        <p:spPr>
          <a:xfrm>
            <a:off x="3795400" y="2213000"/>
            <a:ext cx="2481325" cy="1833275"/>
          </a:xfrm>
          <a:prstGeom prst="rect">
            <a:avLst/>
          </a:prstGeom>
          <a:noFill/>
          <a:ln>
            <a:noFill/>
          </a:ln>
        </p:spPr>
      </p:pic>
      <p:pic>
        <p:nvPicPr>
          <p:cNvPr id="135" name="Google Shape;135;p19"/>
          <p:cNvPicPr preferRelativeResize="0"/>
          <p:nvPr/>
        </p:nvPicPr>
        <p:blipFill>
          <a:blip r:embed="rId6">
            <a:alphaModFix amt="56000"/>
          </a:blip>
          <a:stretch>
            <a:fillRect/>
          </a:stretch>
        </p:blipFill>
        <p:spPr>
          <a:xfrm>
            <a:off x="0" y="2780161"/>
            <a:ext cx="3640200" cy="2047613"/>
          </a:xfrm>
          <a:prstGeom prst="rect">
            <a:avLst/>
          </a:prstGeom>
          <a:noFill/>
          <a:ln>
            <a:noFill/>
          </a:ln>
        </p:spPr>
      </p:pic>
      <p:pic>
        <p:nvPicPr>
          <p:cNvPr id="136" name="Google Shape;136;p19"/>
          <p:cNvPicPr preferRelativeResize="0"/>
          <p:nvPr/>
        </p:nvPicPr>
        <p:blipFill>
          <a:blip r:embed="rId7">
            <a:alphaModFix/>
          </a:blip>
          <a:stretch>
            <a:fillRect/>
          </a:stretch>
        </p:blipFill>
        <p:spPr>
          <a:xfrm>
            <a:off x="6431925" y="2860238"/>
            <a:ext cx="2553075" cy="1831560"/>
          </a:xfrm>
          <a:prstGeom prst="rect">
            <a:avLst/>
          </a:prstGeom>
          <a:noFill/>
          <a:ln>
            <a:noFill/>
          </a:ln>
        </p:spPr>
      </p:pic>
      <p:sp>
        <p:nvSpPr>
          <p:cNvPr id="137" name="Google Shape;137;p19"/>
          <p:cNvSpPr txBox="1"/>
          <p:nvPr/>
        </p:nvSpPr>
        <p:spPr>
          <a:xfrm>
            <a:off x="4960275" y="2224925"/>
            <a:ext cx="1572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8" name="Google Shape;138;p19"/>
          <p:cNvSpPr txBox="1"/>
          <p:nvPr>
            <p:ph type="title"/>
          </p:nvPr>
        </p:nvSpPr>
        <p:spPr>
          <a:xfrm>
            <a:off x="0" y="2094450"/>
            <a:ext cx="3640200" cy="13998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1200"/>
              </a:spcAft>
              <a:buNone/>
            </a:pPr>
            <a:r>
              <a:rPr lang="en" sz="3444">
                <a:solidFill>
                  <a:schemeClr val="lt1"/>
                </a:solidFill>
                <a:latin typeface="Bebas Neue"/>
                <a:ea typeface="Bebas Neue"/>
                <a:cs typeface="Bebas Neue"/>
                <a:sym typeface="Bebas Neue"/>
              </a:rPr>
              <a:t>Topic Modeling</a:t>
            </a:r>
            <a:endParaRPr sz="4000">
              <a:solidFill>
                <a:schemeClr val="lt1"/>
              </a:solidFill>
              <a:latin typeface="Bebas Neue"/>
              <a:ea typeface="Bebas Neue"/>
              <a:cs typeface="Bebas Neue"/>
              <a:sym typeface="Bebas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p:nvPr/>
        </p:nvSpPr>
        <p:spPr>
          <a:xfrm>
            <a:off x="0" y="0"/>
            <a:ext cx="3640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20"/>
          <p:cNvPicPr preferRelativeResize="0"/>
          <p:nvPr/>
        </p:nvPicPr>
        <p:blipFill>
          <a:blip r:embed="rId3">
            <a:alphaModFix amt="58000"/>
          </a:blip>
          <a:stretch>
            <a:fillRect/>
          </a:stretch>
        </p:blipFill>
        <p:spPr>
          <a:xfrm>
            <a:off x="-5" y="2394141"/>
            <a:ext cx="3640202" cy="2426182"/>
          </a:xfrm>
          <a:prstGeom prst="rect">
            <a:avLst/>
          </a:prstGeom>
          <a:noFill/>
          <a:ln>
            <a:noFill/>
          </a:ln>
          <a:effectLst>
            <a:outerShdw blurRad="771525" rotWithShape="0" algn="bl" dir="5400000" dist="19050">
              <a:srgbClr val="000000">
                <a:alpha val="50000"/>
              </a:srgbClr>
            </a:outerShdw>
          </a:effectLst>
        </p:spPr>
      </p:pic>
      <p:sp>
        <p:nvSpPr>
          <p:cNvPr id="145" name="Google Shape;145;p20"/>
          <p:cNvSpPr txBox="1"/>
          <p:nvPr>
            <p:ph type="title"/>
          </p:nvPr>
        </p:nvSpPr>
        <p:spPr>
          <a:xfrm>
            <a:off x="0" y="1846625"/>
            <a:ext cx="3640200" cy="9546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1000"/>
              </a:spcAft>
              <a:buNone/>
            </a:pPr>
            <a:r>
              <a:rPr lang="en" sz="3444">
                <a:solidFill>
                  <a:schemeClr val="lt1"/>
                </a:solidFill>
                <a:latin typeface="Bebas Neue"/>
                <a:ea typeface="Bebas Neue"/>
                <a:cs typeface="Bebas Neue"/>
                <a:sym typeface="Bebas Neue"/>
              </a:rPr>
              <a:t>Topic Modeling</a:t>
            </a:r>
            <a:endParaRPr i="1" sz="3444">
              <a:solidFill>
                <a:schemeClr val="lt1"/>
              </a:solidFill>
              <a:latin typeface="Bebas Neue"/>
              <a:ea typeface="Bebas Neue"/>
              <a:cs typeface="Bebas Neue"/>
              <a:sym typeface="Bebas Neue"/>
            </a:endParaRPr>
          </a:p>
        </p:txBody>
      </p:sp>
      <p:sp>
        <p:nvSpPr>
          <p:cNvPr id="146" name="Google Shape;146;p20"/>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20"/>
          <p:cNvPicPr preferRelativeResize="0"/>
          <p:nvPr/>
        </p:nvPicPr>
        <p:blipFill>
          <a:blip r:embed="rId4">
            <a:alphaModFix/>
          </a:blip>
          <a:stretch>
            <a:fillRect/>
          </a:stretch>
        </p:blipFill>
        <p:spPr>
          <a:xfrm>
            <a:off x="8398080" y="255725"/>
            <a:ext cx="627145" cy="572700"/>
          </a:xfrm>
          <a:prstGeom prst="rect">
            <a:avLst/>
          </a:prstGeom>
          <a:noFill/>
          <a:ln>
            <a:noFill/>
          </a:ln>
        </p:spPr>
      </p:pic>
      <p:grpSp>
        <p:nvGrpSpPr>
          <p:cNvPr id="148" name="Google Shape;148;p20"/>
          <p:cNvGrpSpPr/>
          <p:nvPr/>
        </p:nvGrpSpPr>
        <p:grpSpPr>
          <a:xfrm>
            <a:off x="5563410" y="255732"/>
            <a:ext cx="2402721" cy="1714174"/>
            <a:chOff x="5173600" y="463525"/>
            <a:chExt cx="2767475" cy="1974400"/>
          </a:xfrm>
        </p:grpSpPr>
        <p:pic>
          <p:nvPicPr>
            <p:cNvPr id="149" name="Google Shape;149;p20"/>
            <p:cNvPicPr preferRelativeResize="0"/>
            <p:nvPr/>
          </p:nvPicPr>
          <p:blipFill rotWithShape="1">
            <a:blip r:embed="rId5">
              <a:alphaModFix/>
            </a:blip>
            <a:srcRect b="0" l="0" r="2123" t="0"/>
            <a:stretch/>
          </p:blipFill>
          <p:spPr>
            <a:xfrm>
              <a:off x="5173600" y="463525"/>
              <a:ext cx="2767475" cy="1974400"/>
            </a:xfrm>
            <a:prstGeom prst="rect">
              <a:avLst/>
            </a:prstGeom>
            <a:noFill/>
            <a:ln>
              <a:noFill/>
            </a:ln>
          </p:spPr>
        </p:pic>
        <p:sp>
          <p:nvSpPr>
            <p:cNvPr id="150" name="Google Shape;150;p20"/>
            <p:cNvSpPr txBox="1"/>
            <p:nvPr/>
          </p:nvSpPr>
          <p:spPr>
            <a:xfrm>
              <a:off x="7535150" y="932700"/>
              <a:ext cx="294000" cy="460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pic>
        <p:nvPicPr>
          <p:cNvPr id="151" name="Google Shape;151;p20"/>
          <p:cNvPicPr preferRelativeResize="0"/>
          <p:nvPr/>
        </p:nvPicPr>
        <p:blipFill>
          <a:blip r:embed="rId6">
            <a:alphaModFix/>
          </a:blip>
          <a:stretch>
            <a:fillRect/>
          </a:stretch>
        </p:blipFill>
        <p:spPr>
          <a:xfrm>
            <a:off x="3795400" y="2176975"/>
            <a:ext cx="2481325" cy="1775400"/>
          </a:xfrm>
          <a:prstGeom prst="rect">
            <a:avLst/>
          </a:prstGeom>
          <a:noFill/>
          <a:ln>
            <a:noFill/>
          </a:ln>
        </p:spPr>
      </p:pic>
      <p:pic>
        <p:nvPicPr>
          <p:cNvPr id="152" name="Google Shape;152;p20"/>
          <p:cNvPicPr preferRelativeResize="0"/>
          <p:nvPr/>
        </p:nvPicPr>
        <p:blipFill>
          <a:blip r:embed="rId7">
            <a:alphaModFix/>
          </a:blip>
          <a:stretch>
            <a:fillRect/>
          </a:stretch>
        </p:blipFill>
        <p:spPr>
          <a:xfrm>
            <a:off x="6431926" y="2801215"/>
            <a:ext cx="2553075" cy="1837786"/>
          </a:xfrm>
          <a:prstGeom prst="rect">
            <a:avLst/>
          </a:prstGeom>
          <a:noFill/>
          <a:ln>
            <a:noFill/>
          </a:ln>
        </p:spPr>
      </p:pic>
      <p:pic>
        <p:nvPicPr>
          <p:cNvPr id="153" name="Google Shape;153;p20"/>
          <p:cNvPicPr preferRelativeResize="0"/>
          <p:nvPr/>
        </p:nvPicPr>
        <p:blipFill>
          <a:blip r:embed="rId8">
            <a:alphaModFix/>
          </a:blip>
          <a:stretch>
            <a:fillRect/>
          </a:stretch>
        </p:blipFill>
        <p:spPr>
          <a:xfrm>
            <a:off x="1032638" y="2203583"/>
            <a:ext cx="1574927" cy="885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nvSpPr>
        <p:spPr>
          <a:xfrm>
            <a:off x="4903413" y="274670"/>
            <a:ext cx="3136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rgbClr val="FF0000"/>
                </a:solidFill>
                <a:latin typeface="Bebas Neue"/>
                <a:ea typeface="Bebas Neue"/>
                <a:cs typeface="Bebas Neue"/>
                <a:sym typeface="Bebas Neue"/>
              </a:rPr>
              <a:t>Potential</a:t>
            </a:r>
            <a:r>
              <a:rPr lang="en" sz="2900">
                <a:solidFill>
                  <a:srgbClr val="FF0000"/>
                </a:solidFill>
                <a:latin typeface="Bebas Neue"/>
                <a:ea typeface="Bebas Neue"/>
                <a:cs typeface="Bebas Neue"/>
                <a:sym typeface="Bebas Neue"/>
              </a:rPr>
              <a:t> Competitors</a:t>
            </a:r>
            <a:endParaRPr sz="2900">
              <a:solidFill>
                <a:srgbClr val="FF0000"/>
              </a:solidFill>
              <a:latin typeface="Bebas Neue"/>
              <a:ea typeface="Bebas Neue"/>
              <a:cs typeface="Bebas Neue"/>
              <a:sym typeface="Bebas Neue"/>
            </a:endParaRPr>
          </a:p>
        </p:txBody>
      </p:sp>
      <p:sp>
        <p:nvSpPr>
          <p:cNvPr id="159" name="Google Shape;159;p21"/>
          <p:cNvSpPr/>
          <p:nvPr/>
        </p:nvSpPr>
        <p:spPr>
          <a:xfrm>
            <a:off x="0" y="0"/>
            <a:ext cx="3640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0" y="4820325"/>
            <a:ext cx="9144000" cy="463200"/>
          </a:xfrm>
          <a:prstGeom prst="rect">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1"/>
          <p:cNvPicPr preferRelativeResize="0"/>
          <p:nvPr/>
        </p:nvPicPr>
        <p:blipFill>
          <a:blip r:embed="rId3">
            <a:alphaModFix/>
          </a:blip>
          <a:stretch>
            <a:fillRect/>
          </a:stretch>
        </p:blipFill>
        <p:spPr>
          <a:xfrm>
            <a:off x="8398080" y="255725"/>
            <a:ext cx="627145" cy="572700"/>
          </a:xfrm>
          <a:prstGeom prst="rect">
            <a:avLst/>
          </a:prstGeom>
          <a:noFill/>
          <a:ln>
            <a:noFill/>
          </a:ln>
        </p:spPr>
      </p:pic>
      <p:pic>
        <p:nvPicPr>
          <p:cNvPr id="162" name="Google Shape;162;p21"/>
          <p:cNvPicPr preferRelativeResize="0"/>
          <p:nvPr/>
        </p:nvPicPr>
        <p:blipFill>
          <a:blip r:embed="rId4">
            <a:alphaModFix/>
          </a:blip>
          <a:stretch>
            <a:fillRect/>
          </a:stretch>
        </p:blipFill>
        <p:spPr>
          <a:xfrm>
            <a:off x="4549425" y="1053900"/>
            <a:ext cx="3676030" cy="3309225"/>
          </a:xfrm>
          <a:prstGeom prst="rect">
            <a:avLst/>
          </a:prstGeom>
          <a:noFill/>
          <a:ln>
            <a:noFill/>
          </a:ln>
        </p:spPr>
      </p:pic>
      <p:sp>
        <p:nvSpPr>
          <p:cNvPr id="163" name="Google Shape;163;p21"/>
          <p:cNvSpPr txBox="1"/>
          <p:nvPr>
            <p:ph type="title"/>
          </p:nvPr>
        </p:nvSpPr>
        <p:spPr>
          <a:xfrm>
            <a:off x="0" y="1863450"/>
            <a:ext cx="3640200" cy="1045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90"/>
              <a:buNone/>
            </a:pPr>
            <a:r>
              <a:rPr lang="en" sz="3420">
                <a:solidFill>
                  <a:schemeClr val="lt1"/>
                </a:solidFill>
                <a:latin typeface="Bebas Neue"/>
                <a:ea typeface="Bebas Neue"/>
                <a:cs typeface="Bebas Neue"/>
                <a:sym typeface="Bebas Neue"/>
              </a:rPr>
              <a:t>Mds plot: Similarity between platforms</a:t>
            </a:r>
            <a:endParaRPr sz="3420">
              <a:solidFill>
                <a:srgbClr val="FF0000"/>
              </a:solidFill>
              <a:latin typeface="Bebas Neue"/>
              <a:ea typeface="Bebas Neue"/>
              <a:cs typeface="Bebas Neue"/>
              <a:sym typeface="Bebas Neue"/>
            </a:endParaRPr>
          </a:p>
        </p:txBody>
      </p:sp>
      <p:sp>
        <p:nvSpPr>
          <p:cNvPr id="164" name="Google Shape;164;p21"/>
          <p:cNvSpPr/>
          <p:nvPr/>
        </p:nvSpPr>
        <p:spPr>
          <a:xfrm>
            <a:off x="4835175" y="2340500"/>
            <a:ext cx="1163400" cy="7989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rot="1946696">
            <a:off x="5017314" y="3363413"/>
            <a:ext cx="1355480" cy="664223"/>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